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2"/>
  </p:notesMasterIdLst>
  <p:handoutMasterIdLst>
    <p:handoutMasterId r:id="rId23"/>
  </p:handoutMasterIdLst>
  <p:sldIdLst>
    <p:sldId id="256" r:id="rId2"/>
    <p:sldId id="257" r:id="rId3"/>
    <p:sldId id="272" r:id="rId4"/>
    <p:sldId id="258" r:id="rId5"/>
    <p:sldId id="265" r:id="rId6"/>
    <p:sldId id="264" r:id="rId7"/>
    <p:sldId id="267" r:id="rId8"/>
    <p:sldId id="261" r:id="rId9"/>
    <p:sldId id="263" r:id="rId10"/>
    <p:sldId id="262" r:id="rId11"/>
    <p:sldId id="259" r:id="rId12"/>
    <p:sldId id="273" r:id="rId13"/>
    <p:sldId id="274" r:id="rId14"/>
    <p:sldId id="260" r:id="rId15"/>
    <p:sldId id="268" r:id="rId16"/>
    <p:sldId id="270" r:id="rId17"/>
    <p:sldId id="269" r:id="rId18"/>
    <p:sldId id="266" r:id="rId19"/>
    <p:sldId id="271" r:id="rId20"/>
    <p:sldId id="275" r:id="rId21"/>
  </p:sldIdLst>
  <p:sldSz cx="12192000" cy="6858000"/>
  <p:notesSz cx="10020300"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3" d="100"/>
          <a:sy n="73" d="100"/>
        </p:scale>
        <p:origin x="1070" y="72"/>
      </p:cViewPr>
      <p:guideLst/>
    </p:cSldViewPr>
  </p:slideViewPr>
  <p:notesTextViewPr>
    <p:cViewPr>
      <p:scale>
        <a:sx n="1" d="1"/>
        <a:sy n="1" d="1"/>
      </p:scale>
      <p:origin x="0" y="0"/>
    </p:cViewPr>
  </p:notesTextViewPr>
  <p:sorterViewPr>
    <p:cViewPr>
      <p:scale>
        <a:sx n="100" d="100"/>
        <a:sy n="100" d="100"/>
      </p:scale>
      <p:origin x="0" y="-2774"/>
    </p:cViewPr>
  </p:sorterViewPr>
  <p:notesViewPr>
    <p:cSldViewPr snapToGrid="0">
      <p:cViewPr varScale="1">
        <p:scale>
          <a:sx n="78" d="100"/>
          <a:sy n="78" d="100"/>
        </p:scale>
        <p:origin x="2112"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E66D09E8-CFB6-1CEF-1ACF-F03F3F573820}"/>
              </a:ext>
            </a:extLst>
          </p:cNvPr>
          <p:cNvSpPr>
            <a:spLocks noGrp="1"/>
          </p:cNvSpPr>
          <p:nvPr>
            <p:ph type="hdr" sz="quarter"/>
          </p:nvPr>
        </p:nvSpPr>
        <p:spPr>
          <a:xfrm>
            <a:off x="0" y="0"/>
            <a:ext cx="4341591" cy="34484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5D874C7F-3F60-FDE4-603F-07AAA543FD76}"/>
              </a:ext>
            </a:extLst>
          </p:cNvPr>
          <p:cNvSpPr>
            <a:spLocks noGrp="1"/>
          </p:cNvSpPr>
          <p:nvPr>
            <p:ph type="dt" sz="quarter" idx="1"/>
          </p:nvPr>
        </p:nvSpPr>
        <p:spPr>
          <a:xfrm>
            <a:off x="5676399" y="0"/>
            <a:ext cx="4341591" cy="344845"/>
          </a:xfrm>
          <a:prstGeom prst="rect">
            <a:avLst/>
          </a:prstGeom>
        </p:spPr>
        <p:txBody>
          <a:bodyPr vert="horz" lIns="91440" tIns="45720" rIns="91440" bIns="45720" rtlCol="0"/>
          <a:lstStyle>
            <a:lvl1pPr algn="r">
              <a:defRPr sz="1200"/>
            </a:lvl1pPr>
          </a:lstStyle>
          <a:p>
            <a:fld id="{15E65DFC-4B67-42E3-853A-A03042F022C4}" type="datetimeFigureOut">
              <a:rPr kumimoji="1" lang="ja-JP" altLang="en-US" smtClean="0"/>
              <a:t>2024/12/18</a:t>
            </a:fld>
            <a:endParaRPr kumimoji="1" lang="ja-JP" altLang="en-US"/>
          </a:p>
        </p:txBody>
      </p:sp>
      <p:sp>
        <p:nvSpPr>
          <p:cNvPr id="4" name="フッター プレースホルダー 3">
            <a:extLst>
              <a:ext uri="{FF2B5EF4-FFF2-40B4-BE49-F238E27FC236}">
                <a16:creationId xmlns:a16="http://schemas.microsoft.com/office/drawing/2014/main" id="{FEDDE344-C992-DFCB-14FA-44C490148C37}"/>
              </a:ext>
            </a:extLst>
          </p:cNvPr>
          <p:cNvSpPr>
            <a:spLocks noGrp="1"/>
          </p:cNvSpPr>
          <p:nvPr>
            <p:ph type="ftr" sz="quarter" idx="2"/>
          </p:nvPr>
        </p:nvSpPr>
        <p:spPr>
          <a:xfrm>
            <a:off x="0" y="6543318"/>
            <a:ext cx="4341591" cy="34484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A43C5A8-137F-2B54-B9E7-2548E0638513}"/>
              </a:ext>
            </a:extLst>
          </p:cNvPr>
          <p:cNvSpPr>
            <a:spLocks noGrp="1"/>
          </p:cNvSpPr>
          <p:nvPr>
            <p:ph type="sldNum" sz="quarter" idx="3"/>
          </p:nvPr>
        </p:nvSpPr>
        <p:spPr>
          <a:xfrm>
            <a:off x="5676399" y="6543318"/>
            <a:ext cx="4341591" cy="344845"/>
          </a:xfrm>
          <a:prstGeom prst="rect">
            <a:avLst/>
          </a:prstGeom>
        </p:spPr>
        <p:txBody>
          <a:bodyPr vert="horz" lIns="91440" tIns="45720" rIns="91440" bIns="45720" rtlCol="0" anchor="b"/>
          <a:lstStyle>
            <a:lvl1pPr algn="r">
              <a:defRPr sz="1200"/>
            </a:lvl1pPr>
          </a:lstStyle>
          <a:p>
            <a:fld id="{5319F400-920A-41C6-9935-53F2C0CA4C9E}" type="slidenum">
              <a:rPr kumimoji="1" lang="ja-JP" altLang="en-US" smtClean="0"/>
              <a:t>‹#›</a:t>
            </a:fld>
            <a:endParaRPr kumimoji="1" lang="ja-JP" altLang="en-US"/>
          </a:p>
        </p:txBody>
      </p:sp>
    </p:spTree>
    <p:extLst>
      <p:ext uri="{BB962C8B-B14F-4D97-AF65-F5344CB8AC3E}">
        <p14:creationId xmlns:p14="http://schemas.microsoft.com/office/powerpoint/2010/main" val="1555093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42131" cy="345604"/>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5851" y="0"/>
            <a:ext cx="4342131" cy="345604"/>
          </a:xfrm>
          <a:prstGeom prst="rect">
            <a:avLst/>
          </a:prstGeom>
        </p:spPr>
        <p:txBody>
          <a:bodyPr vert="horz" lIns="96616" tIns="48308" rIns="96616" bIns="48308" rtlCol="0"/>
          <a:lstStyle>
            <a:lvl1pPr algn="r">
              <a:defRPr sz="1300"/>
            </a:lvl1pPr>
          </a:lstStyle>
          <a:p>
            <a:fld id="{C43CA7CF-4C52-4425-B554-97B1A7B9B9EC}" type="datetimeFigureOut">
              <a:rPr kumimoji="1" lang="ja-JP" altLang="en-US" smtClean="0"/>
              <a:t>2024/12/18</a:t>
            </a:fld>
            <a:endParaRPr kumimoji="1" lang="ja-JP" altLang="en-US"/>
          </a:p>
        </p:txBody>
      </p:sp>
      <p:sp>
        <p:nvSpPr>
          <p:cNvPr id="4" name="スライド イメージ プレースホルダー 3"/>
          <p:cNvSpPr>
            <a:spLocks noGrp="1" noRot="1" noChangeAspect="1"/>
          </p:cNvSpPr>
          <p:nvPr>
            <p:ph type="sldImg" idx="2"/>
          </p:nvPr>
        </p:nvSpPr>
        <p:spPr>
          <a:xfrm>
            <a:off x="2943225" y="860425"/>
            <a:ext cx="4133850" cy="2325688"/>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1002031" y="3314929"/>
            <a:ext cx="8016239" cy="2712214"/>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560"/>
            <a:ext cx="4342131" cy="345604"/>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5851" y="6542560"/>
            <a:ext cx="4342131" cy="345604"/>
          </a:xfrm>
          <a:prstGeom prst="rect">
            <a:avLst/>
          </a:prstGeom>
        </p:spPr>
        <p:txBody>
          <a:bodyPr vert="horz" lIns="96616" tIns="48308" rIns="96616" bIns="48308" rtlCol="0" anchor="b"/>
          <a:lstStyle>
            <a:lvl1pPr algn="r">
              <a:defRPr sz="1300"/>
            </a:lvl1pPr>
          </a:lstStyle>
          <a:p>
            <a:fld id="{ABD2F513-2E67-4500-B325-C74ABE9AA6CB}" type="slidenum">
              <a:rPr kumimoji="1" lang="ja-JP" altLang="en-US" smtClean="0"/>
              <a:t>‹#›</a:t>
            </a:fld>
            <a:endParaRPr kumimoji="1" lang="ja-JP" altLang="en-US"/>
          </a:p>
        </p:txBody>
      </p:sp>
    </p:spTree>
    <p:extLst>
      <p:ext uri="{BB962C8B-B14F-4D97-AF65-F5344CB8AC3E}">
        <p14:creationId xmlns:p14="http://schemas.microsoft.com/office/powerpoint/2010/main" val="12634560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BD2F513-2E67-4500-B325-C74ABE9AA6CB}" type="slidenum">
              <a:rPr kumimoji="1" lang="ja-JP" altLang="en-US" smtClean="0"/>
              <a:t>8</a:t>
            </a:fld>
            <a:endParaRPr kumimoji="1" lang="ja-JP" altLang="en-US"/>
          </a:p>
        </p:txBody>
      </p:sp>
    </p:spTree>
    <p:extLst>
      <p:ext uri="{BB962C8B-B14F-4D97-AF65-F5344CB8AC3E}">
        <p14:creationId xmlns:p14="http://schemas.microsoft.com/office/powerpoint/2010/main" val="3524285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2936866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599494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0242D7-2860-4EAB-B768-1286172EC9FD}" type="slidenum">
              <a:rPr kumimoji="1" lang="ja-JP" altLang="en-US" smtClean="0"/>
              <a:t>‹#›</a:t>
            </a:fld>
            <a:endParaRPr kumimoji="1" lang="ja-JP"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79676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1446318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0242D7-2860-4EAB-B768-1286172EC9FD}" type="slidenum">
              <a:rPr kumimoji="1" lang="ja-JP" altLang="en-US" smtClean="0"/>
              <a:t>‹#›</a:t>
            </a:fld>
            <a:endParaRPr kumimoji="1" lang="ja-JP"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97423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993423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3080889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2778907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166672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3285794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412434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3412181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4120723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295849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1175915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070C5AC-8084-4D12-8B59-411618D58944}" type="datetimeFigureOut">
              <a:rPr kumimoji="1" lang="ja-JP" altLang="en-US" smtClean="0"/>
              <a:t>2024/12/18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3602631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070C5AC-8084-4D12-8B59-411618D58944}" type="datetimeFigureOut">
              <a:rPr kumimoji="1" lang="ja-JP" altLang="en-US" smtClean="0"/>
              <a:t>2024/12/18</a:t>
            </a:fld>
            <a:endParaRPr kumimoji="1" lang="ja-JP"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0242D7-2860-4EAB-B768-1286172EC9FD}" type="slidenum">
              <a:rPr kumimoji="1" lang="ja-JP" altLang="en-US" smtClean="0"/>
              <a:t>‹#›</a:t>
            </a:fld>
            <a:endParaRPr kumimoji="1" lang="ja-JP" altLang="en-US"/>
          </a:p>
        </p:txBody>
      </p:sp>
    </p:spTree>
    <p:extLst>
      <p:ext uri="{BB962C8B-B14F-4D97-AF65-F5344CB8AC3E}">
        <p14:creationId xmlns:p14="http://schemas.microsoft.com/office/powerpoint/2010/main" val="269874655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820B0F-550E-7B8A-3A42-6B7865E633C9}"/>
              </a:ext>
            </a:extLst>
          </p:cNvPr>
          <p:cNvSpPr>
            <a:spLocks noGrp="1"/>
          </p:cNvSpPr>
          <p:nvPr>
            <p:ph type="title"/>
          </p:nvPr>
        </p:nvSpPr>
        <p:spPr>
          <a:xfrm>
            <a:off x="701566" y="1363608"/>
            <a:ext cx="10515600" cy="1325563"/>
          </a:xfrm>
        </p:spPr>
        <p:txBody>
          <a:bodyPr>
            <a:normAutofit/>
          </a:bodyPr>
          <a:lstStyle/>
          <a:p>
            <a:pPr algn="ctr"/>
            <a:r>
              <a:rPr kumimoji="1" lang="ja-JP" altLang="en-US" sz="7200" dirty="0">
                <a:latin typeface="HGP創英角ﾎﾟｯﾌﾟ体" panose="040B0A00000000000000" pitchFamily="50" charset="-128"/>
                <a:ea typeface="HGP創英角ﾎﾟｯﾌﾟ体" panose="040B0A00000000000000" pitchFamily="50" charset="-128"/>
              </a:rPr>
              <a:t>クラウドファンディング</a:t>
            </a:r>
          </a:p>
        </p:txBody>
      </p:sp>
      <p:sp>
        <p:nvSpPr>
          <p:cNvPr id="3" name="字幕 2">
            <a:extLst>
              <a:ext uri="{FF2B5EF4-FFF2-40B4-BE49-F238E27FC236}">
                <a16:creationId xmlns:a16="http://schemas.microsoft.com/office/drawing/2014/main" id="{53F42FFB-5FCF-FD5F-1FFF-40E92D00416A}"/>
              </a:ext>
            </a:extLst>
          </p:cNvPr>
          <p:cNvSpPr>
            <a:spLocks noGrp="1"/>
          </p:cNvSpPr>
          <p:nvPr>
            <p:ph type="subTitle" idx="4294967295"/>
          </p:nvPr>
        </p:nvSpPr>
        <p:spPr>
          <a:xfrm>
            <a:off x="1471448" y="2734989"/>
            <a:ext cx="9723438" cy="3540125"/>
          </a:xfrm>
        </p:spPr>
        <p:txBody>
          <a:bodyPr>
            <a:normAutofit/>
          </a:bodyPr>
          <a:lstStyle/>
          <a:p>
            <a:pPr marL="0" indent="0" algn="ctr">
              <a:buNone/>
            </a:pPr>
            <a:r>
              <a:rPr kumimoji="1" lang="ja-JP" altLang="en-US" sz="4000" b="1" dirty="0">
                <a:latin typeface="+mj-ea"/>
                <a:ea typeface="+mj-ea"/>
              </a:rPr>
              <a:t>ーウクライナ避難民・支援活動ー</a:t>
            </a:r>
            <a:endParaRPr kumimoji="1" lang="en-US" altLang="ja-JP" sz="4000" b="1" dirty="0">
              <a:latin typeface="+mj-ea"/>
              <a:ea typeface="+mj-ea"/>
            </a:endParaRPr>
          </a:p>
          <a:p>
            <a:pPr marL="0" indent="0" algn="ctr">
              <a:buNone/>
            </a:pPr>
            <a:endParaRPr lang="en-US" altLang="ja-JP" sz="4000" dirty="0"/>
          </a:p>
          <a:p>
            <a:pPr marL="0" indent="0" algn="ctr">
              <a:buNone/>
            </a:pPr>
            <a:endParaRPr kumimoji="1" lang="en-US" altLang="ja-JP" sz="4000" dirty="0"/>
          </a:p>
          <a:p>
            <a:pPr marL="0" indent="0" algn="ctr">
              <a:buNone/>
            </a:pPr>
            <a:r>
              <a:rPr kumimoji="1" lang="en-US" altLang="ja-JP" sz="2800" b="1" dirty="0">
                <a:latin typeface="+mj-ea"/>
                <a:ea typeface="+mj-ea"/>
              </a:rPr>
              <a:t>NPO/</a:t>
            </a:r>
            <a:r>
              <a:rPr kumimoji="1" lang="ja-JP" altLang="en-US" sz="2800" b="1" dirty="0">
                <a:latin typeface="+mj-ea"/>
                <a:ea typeface="+mj-ea"/>
              </a:rPr>
              <a:t>シルバーアドバイザーネット大阪</a:t>
            </a:r>
            <a:endParaRPr kumimoji="1" lang="en-US" altLang="ja-JP" sz="2800" b="1" dirty="0">
              <a:latin typeface="+mj-ea"/>
              <a:ea typeface="+mj-ea"/>
            </a:endParaRPr>
          </a:p>
          <a:p>
            <a:pPr marL="0" indent="0">
              <a:buNone/>
            </a:pPr>
            <a:endParaRPr kumimoji="1" lang="ja-JP" altLang="en-US" sz="4000" dirty="0"/>
          </a:p>
        </p:txBody>
      </p:sp>
    </p:spTree>
    <p:extLst>
      <p:ext uri="{BB962C8B-B14F-4D97-AF65-F5344CB8AC3E}">
        <p14:creationId xmlns:p14="http://schemas.microsoft.com/office/powerpoint/2010/main" val="3102953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AEBFDDC-9C7C-689E-582F-91B88A1076B3}"/>
              </a:ext>
            </a:extLst>
          </p:cNvPr>
          <p:cNvPicPr>
            <a:picLocks noChangeAspect="1"/>
          </p:cNvPicPr>
          <p:nvPr/>
        </p:nvPicPr>
        <p:blipFill>
          <a:blip r:embed="rId2"/>
          <a:stretch>
            <a:fillRect/>
          </a:stretch>
        </p:blipFill>
        <p:spPr>
          <a:xfrm>
            <a:off x="6973427" y="466655"/>
            <a:ext cx="4940333" cy="2776354"/>
          </a:xfrm>
          <a:prstGeom prst="rect">
            <a:avLst/>
          </a:prstGeom>
        </p:spPr>
      </p:pic>
      <p:sp>
        <p:nvSpPr>
          <p:cNvPr id="3" name="コンテンツ プレースホルダー 2">
            <a:extLst>
              <a:ext uri="{FF2B5EF4-FFF2-40B4-BE49-F238E27FC236}">
                <a16:creationId xmlns:a16="http://schemas.microsoft.com/office/drawing/2014/main" id="{FE4D5125-B6DD-60E6-3A84-9812FC17A7BD}"/>
              </a:ext>
            </a:extLst>
          </p:cNvPr>
          <p:cNvSpPr>
            <a:spLocks noGrp="1"/>
          </p:cNvSpPr>
          <p:nvPr>
            <p:ph idx="1"/>
          </p:nvPr>
        </p:nvSpPr>
        <p:spPr>
          <a:xfrm>
            <a:off x="266450" y="1345274"/>
            <a:ext cx="10972801" cy="5153244"/>
          </a:xfrm>
        </p:spPr>
        <p:txBody>
          <a:bodyPr>
            <a:normAutofit lnSpcReduction="10000"/>
          </a:bodyPr>
          <a:lstStyle/>
          <a:p>
            <a:r>
              <a:rPr kumimoji="1" lang="ja-JP" altLang="en-US" dirty="0"/>
              <a:t>①</a:t>
            </a:r>
            <a:r>
              <a:rPr kumimoji="1" lang="ja-JP" altLang="en-US" sz="3200" dirty="0"/>
              <a:t>	</a:t>
            </a:r>
            <a:r>
              <a:rPr kumimoji="1" lang="ja-JP" altLang="en-US" sz="3200" b="1" dirty="0"/>
              <a:t>クラウドファンディング</a:t>
            </a:r>
            <a:endParaRPr kumimoji="1" lang="en-US" altLang="ja-JP" sz="3200" b="1" dirty="0"/>
          </a:p>
          <a:p>
            <a:pPr marL="0" indent="0">
              <a:buNone/>
            </a:pPr>
            <a:r>
              <a:rPr kumimoji="1" lang="ja-JP" altLang="en-US" dirty="0"/>
              <a:t>　　　</a:t>
            </a:r>
            <a:r>
              <a:rPr kumimoji="1" lang="en-US" altLang="ja-JP" sz="2800" dirty="0"/>
              <a:t>Crowd</a:t>
            </a:r>
            <a:r>
              <a:rPr kumimoji="1" lang="ja-JP" altLang="en-US" sz="2800" dirty="0"/>
              <a:t>＝群衆　</a:t>
            </a:r>
            <a:r>
              <a:rPr kumimoji="1" lang="en-US" altLang="ja-JP" sz="2800" dirty="0"/>
              <a:t>funding=</a:t>
            </a:r>
            <a:r>
              <a:rPr kumimoji="1" lang="ja-JP" altLang="en-US" sz="2800" dirty="0"/>
              <a:t>資金調達システム</a:t>
            </a:r>
            <a:endParaRPr kumimoji="1" lang="en-US" altLang="ja-JP" sz="2800" dirty="0"/>
          </a:p>
          <a:p>
            <a:pPr marL="0" indent="0">
              <a:buNone/>
            </a:pPr>
            <a:endParaRPr kumimoji="1" lang="ja-JP" altLang="en-US" b="1" dirty="0"/>
          </a:p>
          <a:p>
            <a:r>
              <a:rPr kumimoji="1" lang="ja-JP" altLang="en-US" dirty="0"/>
              <a:t>②　</a:t>
            </a:r>
            <a:r>
              <a:rPr lang="en-US" altLang="ja-JP" sz="3200" b="1" dirty="0"/>
              <a:t>CAMPFIRE</a:t>
            </a:r>
            <a:r>
              <a:rPr lang="ja-JP" altLang="en-US" sz="3200" b="1" dirty="0"/>
              <a:t>＝キャンプファイヤ</a:t>
            </a:r>
            <a:endParaRPr lang="en-US" altLang="ja-JP" sz="3200" b="1" dirty="0"/>
          </a:p>
          <a:p>
            <a:pPr marL="0" indent="0">
              <a:buNone/>
            </a:pPr>
            <a:r>
              <a:rPr kumimoji="1" lang="ja-JP" altLang="en-US" dirty="0"/>
              <a:t>　　　</a:t>
            </a:r>
            <a:r>
              <a:rPr lang="ja-JP" altLang="en-US" sz="2800" dirty="0"/>
              <a:t>寄付金集め、回収を代行、（成功報酬</a:t>
            </a:r>
            <a:r>
              <a:rPr lang="en-US" altLang="ja-JP" sz="2800" dirty="0"/>
              <a:t>17</a:t>
            </a:r>
            <a:r>
              <a:rPr lang="ja-JP" altLang="en-US" sz="2800" dirty="0"/>
              <a:t>％支払い）</a:t>
            </a:r>
            <a:endParaRPr lang="en-US" altLang="ja-JP" sz="2800" dirty="0"/>
          </a:p>
          <a:p>
            <a:endParaRPr kumimoji="1" lang="ja-JP" altLang="en-US" dirty="0"/>
          </a:p>
          <a:p>
            <a:r>
              <a:rPr kumimoji="1" lang="ja-JP" altLang="en-US" dirty="0"/>
              <a:t>③	</a:t>
            </a:r>
            <a:r>
              <a:rPr lang="ja-JP" altLang="en-US" sz="3200" b="1" dirty="0"/>
              <a:t>ケイズハウス</a:t>
            </a:r>
            <a:endParaRPr lang="en-US" altLang="ja-JP" sz="3200" b="1" dirty="0"/>
          </a:p>
          <a:p>
            <a:pPr marL="0" indent="0">
              <a:buNone/>
            </a:pPr>
            <a:r>
              <a:rPr lang="ja-JP" altLang="en-US" sz="2400" b="1" dirty="0"/>
              <a:t>　　　</a:t>
            </a:r>
            <a:r>
              <a:rPr lang="ja-JP" altLang="en-US" sz="2800" dirty="0"/>
              <a:t>スポンサーとして寄付金計画達成時</a:t>
            </a:r>
            <a:r>
              <a:rPr lang="en-US" altLang="ja-JP" sz="2800" dirty="0"/>
              <a:t>30</a:t>
            </a:r>
            <a:r>
              <a:rPr lang="ja-JP" altLang="en-US" sz="2800" dirty="0"/>
              <a:t>万＋支援</a:t>
            </a:r>
            <a:r>
              <a:rPr lang="zh-TW" altLang="en-US" sz="2800" dirty="0"/>
              <a:t>代行成功報酬</a:t>
            </a:r>
            <a:r>
              <a:rPr lang="ja-JP" altLang="en-US" sz="2800" dirty="0"/>
              <a:t>　　　</a:t>
            </a:r>
            <a:endParaRPr lang="en-US" altLang="ja-JP" sz="2800" dirty="0"/>
          </a:p>
          <a:p>
            <a:pPr marL="0" indent="0">
              <a:buNone/>
            </a:pPr>
            <a:r>
              <a:rPr lang="ja-JP" altLang="en-US" sz="2800" dirty="0"/>
              <a:t>　　　</a:t>
            </a:r>
            <a:r>
              <a:rPr lang="en-US" altLang="zh-TW" sz="2800" dirty="0"/>
              <a:t>17</a:t>
            </a:r>
            <a:r>
              <a:rPr lang="zh-TW" altLang="en-US" sz="2800" dirty="0"/>
              <a:t>％</a:t>
            </a:r>
            <a:r>
              <a:rPr lang="ja-JP" altLang="en-US" sz="2800" dirty="0"/>
              <a:t>を助成</a:t>
            </a:r>
            <a:r>
              <a:rPr lang="ja-JP" altLang="en-US" sz="2000" b="1" dirty="0"/>
              <a:t>。</a:t>
            </a:r>
            <a:endParaRPr lang="zh-TW" altLang="en-US" sz="2000" b="1" dirty="0"/>
          </a:p>
          <a:p>
            <a:pPr marL="0" indent="0">
              <a:buNone/>
            </a:pPr>
            <a:r>
              <a:rPr lang="ja-JP" altLang="en-US" dirty="0"/>
              <a:t>　　　　</a:t>
            </a:r>
            <a:endParaRPr lang="ja-JP" altLang="en-US" sz="2400" dirty="0"/>
          </a:p>
        </p:txBody>
      </p:sp>
      <p:sp>
        <p:nvSpPr>
          <p:cNvPr id="5" name="テキスト ボックス 4">
            <a:extLst>
              <a:ext uri="{FF2B5EF4-FFF2-40B4-BE49-F238E27FC236}">
                <a16:creationId xmlns:a16="http://schemas.microsoft.com/office/drawing/2014/main" id="{AE8C897F-B2F3-737A-B75D-F705BD9E3BF2}"/>
              </a:ext>
            </a:extLst>
          </p:cNvPr>
          <p:cNvSpPr txBox="1"/>
          <p:nvPr/>
        </p:nvSpPr>
        <p:spPr>
          <a:xfrm>
            <a:off x="1713186" y="378373"/>
            <a:ext cx="4876801" cy="707886"/>
          </a:xfrm>
          <a:prstGeom prst="rect">
            <a:avLst/>
          </a:prstGeom>
          <a:noFill/>
        </p:spPr>
        <p:txBody>
          <a:bodyPr wrap="square" rtlCol="0">
            <a:spAutoFit/>
          </a:bodyPr>
          <a:lstStyle/>
          <a:p>
            <a:r>
              <a:rPr kumimoji="1" lang="ja-JP" altLang="en-US" sz="4000" dirty="0">
                <a:solidFill>
                  <a:srgbClr val="FF0000"/>
                </a:solidFill>
              </a:rPr>
              <a:t>■５</a:t>
            </a:r>
            <a:r>
              <a:rPr kumimoji="1" lang="en-US" altLang="ja-JP" sz="4000" dirty="0"/>
              <a:t>-</a:t>
            </a:r>
            <a:r>
              <a:rPr kumimoji="1" lang="ja-JP" altLang="en-US" sz="4000" dirty="0"/>
              <a:t>活動支援組織</a:t>
            </a:r>
          </a:p>
        </p:txBody>
      </p:sp>
    </p:spTree>
    <p:extLst>
      <p:ext uri="{BB962C8B-B14F-4D97-AF65-F5344CB8AC3E}">
        <p14:creationId xmlns:p14="http://schemas.microsoft.com/office/powerpoint/2010/main" val="1237068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1AC06B-9B83-047B-07DF-73E6A4D3E9F1}"/>
              </a:ext>
            </a:extLst>
          </p:cNvPr>
          <p:cNvSpPr>
            <a:spLocks noGrp="1"/>
          </p:cNvSpPr>
          <p:nvPr>
            <p:ph type="title"/>
          </p:nvPr>
        </p:nvSpPr>
        <p:spPr/>
        <p:txBody>
          <a:bodyPr>
            <a:normAutofit fontScale="90000"/>
          </a:bodyPr>
          <a:lstStyle/>
          <a:p>
            <a:r>
              <a:rPr kumimoji="1" lang="ja-JP" altLang="en-US" sz="4000" b="1" dirty="0">
                <a:latin typeface="メイリオ" panose="020B0604030504040204" pitchFamily="50" charset="-128"/>
                <a:ea typeface="メイリオ" panose="020B0604030504040204" pitchFamily="50" charset="-128"/>
              </a:rPr>
              <a:t>目標達成しました</a:t>
            </a:r>
            <a:r>
              <a:rPr kumimoji="1" lang="ja-JP" altLang="en-US" sz="4000" b="1" dirty="0">
                <a:latin typeface="HG丸ｺﾞｼｯｸM-PRO" panose="020F0600000000000000" pitchFamily="50" charset="-128"/>
                <a:ea typeface="HG丸ｺﾞｼｯｸM-PRO" panose="020F0600000000000000" pitchFamily="50" charset="-128"/>
              </a:rPr>
              <a:t>。！</a:t>
            </a:r>
            <a:br>
              <a:rPr kumimoji="1" lang="en-US" altLang="ja-JP" sz="4000" dirty="0"/>
            </a:br>
            <a:r>
              <a:rPr kumimoji="1" lang="ja-JP" altLang="en-US" sz="3600" dirty="0"/>
              <a:t>ネクストゴール目指して頑張ります</a:t>
            </a:r>
            <a:br>
              <a:rPr kumimoji="1" lang="en-US" altLang="ja-JP" sz="2800" dirty="0"/>
            </a:br>
            <a:endParaRPr kumimoji="1" lang="ja-JP" altLang="en-US" sz="2800" dirty="0"/>
          </a:p>
        </p:txBody>
      </p:sp>
      <p:pic>
        <p:nvPicPr>
          <p:cNvPr id="6" name="図 5">
            <a:extLst>
              <a:ext uri="{FF2B5EF4-FFF2-40B4-BE49-F238E27FC236}">
                <a16:creationId xmlns:a16="http://schemas.microsoft.com/office/drawing/2014/main" id="{2745753C-DD51-5277-EEE1-FB20287B6050}"/>
              </a:ext>
            </a:extLst>
          </p:cNvPr>
          <p:cNvPicPr>
            <a:picLocks noChangeAspect="1"/>
          </p:cNvPicPr>
          <p:nvPr/>
        </p:nvPicPr>
        <p:blipFill>
          <a:blip r:embed="rId2"/>
          <a:stretch>
            <a:fillRect/>
          </a:stretch>
        </p:blipFill>
        <p:spPr>
          <a:xfrm>
            <a:off x="7855929" y="234875"/>
            <a:ext cx="3853006" cy="749873"/>
          </a:xfrm>
          <a:prstGeom prst="rect">
            <a:avLst/>
          </a:prstGeom>
          <a:solidFill>
            <a:srgbClr val="FFFFFF">
              <a:shade val="85000"/>
            </a:srgbClr>
          </a:solidFill>
          <a:ln w="88900" cap="sq">
            <a:solidFill>
              <a:schemeClr val="accent1"/>
            </a:solidFill>
            <a:miter lim="800000"/>
          </a:ln>
          <a:effectLst>
            <a:outerShdw blurRad="50800" dist="2159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4" name="テキスト ボックス 3">
            <a:extLst>
              <a:ext uri="{FF2B5EF4-FFF2-40B4-BE49-F238E27FC236}">
                <a16:creationId xmlns:a16="http://schemas.microsoft.com/office/drawing/2014/main" id="{E7502800-5D39-27B8-A4C9-28C299C32943}"/>
              </a:ext>
            </a:extLst>
          </p:cNvPr>
          <p:cNvSpPr txBox="1"/>
          <p:nvPr/>
        </p:nvSpPr>
        <p:spPr>
          <a:xfrm>
            <a:off x="1261419" y="1979389"/>
            <a:ext cx="10022944" cy="4319131"/>
          </a:xfrm>
          <a:prstGeom prst="rect">
            <a:avLst/>
          </a:prstGeom>
          <a:noFill/>
        </p:spPr>
        <p:txBody>
          <a:bodyPr wrap="square">
            <a:spAutoFit/>
          </a:bodyPr>
          <a:lstStyle/>
          <a:p>
            <a:pPr algn="l"/>
            <a:r>
              <a:rPr lang="ja-JP" altLang="en-US" sz="2400" dirty="0">
                <a:solidFill>
                  <a:srgbClr val="262F3F"/>
                </a:solidFill>
                <a:latin typeface="-apple-system"/>
              </a:rPr>
              <a:t>　目標達成致しました！　ネクストゴール目指して頑張ります</a:t>
            </a:r>
          </a:p>
          <a:p>
            <a:pPr algn="l">
              <a:spcBef>
                <a:spcPts val="900"/>
              </a:spcBef>
            </a:pPr>
            <a:r>
              <a:rPr lang="ja-JP" altLang="en-US" sz="2400" dirty="0">
                <a:solidFill>
                  <a:srgbClr val="262F3F"/>
                </a:solidFill>
                <a:latin typeface="-apple-system"/>
              </a:rPr>
              <a:t>クラウドファンディングの開始から</a:t>
            </a:r>
            <a:r>
              <a:rPr lang="en-US" altLang="ja-JP" sz="2400" dirty="0">
                <a:solidFill>
                  <a:srgbClr val="262F3F"/>
                </a:solidFill>
                <a:latin typeface="-apple-system"/>
              </a:rPr>
              <a:t>2</a:t>
            </a:r>
            <a:r>
              <a:rPr lang="ja-JP" altLang="en-US" sz="2400" dirty="0">
                <a:solidFill>
                  <a:srgbClr val="262F3F"/>
                </a:solidFill>
                <a:latin typeface="-apple-system"/>
              </a:rPr>
              <a:t>ヶ月半がたちました。最終日まで</a:t>
            </a:r>
            <a:r>
              <a:rPr lang="en-US" altLang="ja-JP" sz="2400" dirty="0">
                <a:solidFill>
                  <a:srgbClr val="262F3F"/>
                </a:solidFill>
                <a:latin typeface="-apple-system"/>
              </a:rPr>
              <a:t>12</a:t>
            </a:r>
            <a:r>
              <a:rPr lang="ja-JP" altLang="en-US" sz="2400" dirty="0">
                <a:solidFill>
                  <a:srgbClr val="262F3F"/>
                </a:solidFill>
                <a:latin typeface="-apple-system"/>
              </a:rPr>
              <a:t>日を残したところで、目標の</a:t>
            </a:r>
            <a:r>
              <a:rPr lang="en-US" altLang="ja-JP" sz="2400" dirty="0">
                <a:solidFill>
                  <a:srgbClr val="262F3F"/>
                </a:solidFill>
                <a:latin typeface="-apple-system"/>
              </a:rPr>
              <a:t>30</a:t>
            </a:r>
            <a:r>
              <a:rPr lang="ja-JP" altLang="en-US" sz="2400" dirty="0">
                <a:solidFill>
                  <a:srgbClr val="262F3F"/>
                </a:solidFill>
                <a:latin typeface="-apple-system"/>
              </a:rPr>
              <a:t>万円を達成することができました。皆様のご支援、ご協力に心から感謝致します。本当にありがとうございました。</a:t>
            </a:r>
          </a:p>
          <a:p>
            <a:pPr algn="l">
              <a:spcBef>
                <a:spcPts val="2250"/>
              </a:spcBef>
            </a:pPr>
            <a:r>
              <a:rPr lang="ja-JP" altLang="en-US" sz="2400" b="0" i="0" dirty="0">
                <a:solidFill>
                  <a:srgbClr val="262F3F"/>
                </a:solidFill>
                <a:effectLst/>
                <a:latin typeface="-apple-system"/>
              </a:rPr>
              <a:t>目標は達成致しましたが、最終日まで出来る限りの努力を続けたいと思います。次の目標も設定しておりましたので、残る期間そこに向かって進んでいきたいと思います。ウクライナ避難民支援に繋がる幅広い活動に取り組めるような資金にしたいと思います。</a:t>
            </a:r>
            <a:r>
              <a:rPr lang="ja-JP" altLang="en-US" sz="2800" b="1" i="0" dirty="0">
                <a:solidFill>
                  <a:srgbClr val="262F3F"/>
                </a:solidFill>
                <a:effectLst/>
                <a:latin typeface="-apple-system"/>
              </a:rPr>
              <a:t>引き続き、この活動の周知に、ご協力をお願い致します。</a:t>
            </a:r>
            <a:endParaRPr lang="ja-JP" altLang="en-US" sz="2800" b="0" i="0" dirty="0">
              <a:solidFill>
                <a:srgbClr val="262F3F"/>
              </a:solidFill>
              <a:effectLst/>
              <a:latin typeface="-apple-system"/>
            </a:endParaRPr>
          </a:p>
        </p:txBody>
      </p:sp>
    </p:spTree>
    <p:extLst>
      <p:ext uri="{BB962C8B-B14F-4D97-AF65-F5344CB8AC3E}">
        <p14:creationId xmlns:p14="http://schemas.microsoft.com/office/powerpoint/2010/main" val="2495547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830EDCF-D148-4F7D-455E-4000394B50DD}"/>
              </a:ext>
            </a:extLst>
          </p:cNvPr>
          <p:cNvSpPr txBox="1"/>
          <p:nvPr/>
        </p:nvSpPr>
        <p:spPr>
          <a:xfrm>
            <a:off x="609599" y="1313793"/>
            <a:ext cx="10951780" cy="5262979"/>
          </a:xfrm>
          <a:prstGeom prst="rect">
            <a:avLst/>
          </a:prstGeom>
          <a:noFill/>
        </p:spPr>
        <p:txBody>
          <a:bodyPr wrap="square">
            <a:spAutoFit/>
          </a:bodyPr>
          <a:lstStyle/>
          <a:p>
            <a:pPr algn="just"/>
            <a:r>
              <a:rPr kumimoji="0" lang="ja-JP" altLang="en-US" sz="2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Arial" panose="020B0604020202020204" pitchFamily="34" charset="0"/>
              </a:rPr>
              <a:t>　</a:t>
            </a:r>
            <a:r>
              <a:rPr lang="ja-JP" altLang="en-US" sz="2400" b="1" kern="100" dirty="0">
                <a:latin typeface="HG丸ｺﾞｼｯｸM-PRO" panose="020F0600000000000000" pitchFamily="50" charset="-128"/>
                <a:ea typeface="HG丸ｺﾞｼｯｸM-PRO" panose="020F0600000000000000" pitchFamily="50" charset="-128"/>
                <a:cs typeface="Arial" panose="020B0604020202020204" pitchFamily="34" charset="0"/>
              </a:rPr>
              <a:t>ＮＰＯシルバーアドバイザーネット大阪　</a:t>
            </a:r>
            <a:r>
              <a:rPr lang="ja-JP" altLang="ja-JP" sz="2400" b="1" kern="100" dirty="0">
                <a:effectLst/>
                <a:latin typeface="HG丸ｺﾞｼｯｸM-PRO" panose="020F0600000000000000" pitchFamily="50" charset="-128"/>
                <a:ea typeface="HG丸ｺﾞｼｯｸM-PRO" panose="020F0600000000000000" pitchFamily="50" charset="-128"/>
                <a:cs typeface="Arial" panose="020B0604020202020204" pitchFamily="34" charset="0"/>
              </a:rPr>
              <a:t>代表者メッセージ</a:t>
            </a:r>
            <a:r>
              <a:rPr lang="ja-JP" altLang="ja-JP" sz="2400" kern="100" dirty="0">
                <a:effectLst/>
                <a:latin typeface="HG丸ｺﾞｼｯｸM-PRO" panose="020F0600000000000000" pitchFamily="50" charset="-128"/>
                <a:ea typeface="HG丸ｺﾞｼｯｸM-PRO" panose="020F0600000000000000" pitchFamily="50" charset="-128"/>
                <a:cs typeface="Arial" panose="020B0604020202020204" pitchFamily="34" charset="0"/>
              </a:rPr>
              <a:t> </a:t>
            </a:r>
            <a:endParaRPr lang="en-US" altLang="ja-JP" sz="2400" kern="100" dirty="0">
              <a:effectLst/>
              <a:latin typeface="HG丸ｺﾞｼｯｸM-PRO" panose="020F0600000000000000" pitchFamily="50" charset="-128"/>
              <a:ea typeface="HG丸ｺﾞｼｯｸM-PRO" panose="020F0600000000000000" pitchFamily="50" charset="-128"/>
              <a:cs typeface="Arial" panose="020B0604020202020204" pitchFamily="34" charset="0"/>
            </a:endParaRPr>
          </a:p>
          <a:p>
            <a:pPr algn="just"/>
            <a:r>
              <a:rPr lang="ja-JP" altLang="ja-JP" sz="2400" kern="100" dirty="0">
                <a:effectLst/>
                <a:latin typeface="游明朝" panose="02020400000000000000" pitchFamily="18" charset="-128"/>
                <a:ea typeface="游明朝" panose="02020400000000000000" pitchFamily="18" charset="-128"/>
                <a:cs typeface="Arial" panose="020B0604020202020204" pitchFamily="34" charset="0"/>
              </a:rPr>
              <a:t>国際交流から国際協力への取り組みの初めての試みです。シニア世代も自分達の生きている間だけの 事では無くて孫の世代も平和な日本であり続ける為に、敢えて対岸の火事と思わないように避難者に向 き合って支援活動を行いたいと思います。是非共感と支援をお願い致します。</a:t>
            </a:r>
            <a:endParaRPr lang="en-US" altLang="ja-JP" sz="2400" kern="100" dirty="0">
              <a:effectLst/>
              <a:latin typeface="游明朝" panose="02020400000000000000" pitchFamily="18" charset="-128"/>
              <a:ea typeface="游明朝" panose="02020400000000000000" pitchFamily="18" charset="-128"/>
              <a:cs typeface="Arial" panose="020B0604020202020204" pitchFamily="34" charset="0"/>
            </a:endParaRPr>
          </a:p>
          <a:p>
            <a:pPr algn="just"/>
            <a:r>
              <a:rPr lang="ja-JP" altLang="en-US" sz="2400" kern="100" dirty="0">
                <a:latin typeface="游明朝" panose="02020400000000000000" pitchFamily="18" charset="-128"/>
                <a:ea typeface="游明朝" panose="02020400000000000000" pitchFamily="18" charset="-128"/>
                <a:cs typeface="Arial" panose="020B0604020202020204" pitchFamily="34" charset="0"/>
              </a:rPr>
              <a:t>　　　　　　</a:t>
            </a:r>
            <a:r>
              <a:rPr lang="en-US" altLang="ja-JP" sz="2400" kern="100" dirty="0">
                <a:latin typeface="游明朝" panose="02020400000000000000" pitchFamily="18" charset="-128"/>
                <a:ea typeface="游明朝" panose="02020400000000000000" pitchFamily="18" charset="-128"/>
                <a:cs typeface="Arial" panose="020B0604020202020204" pitchFamily="34" charset="0"/>
              </a:rPr>
              <a:t>											</a:t>
            </a:r>
            <a:r>
              <a:rPr lang="ja-JP" altLang="en-US" sz="2400" kern="100" dirty="0">
                <a:latin typeface="游明朝" panose="02020400000000000000" pitchFamily="18" charset="-128"/>
                <a:ea typeface="游明朝" panose="02020400000000000000" pitchFamily="18" charset="-128"/>
                <a:cs typeface="Arial" panose="020B0604020202020204" pitchFamily="34" charset="0"/>
              </a:rPr>
              <a:t>理事長</a:t>
            </a:r>
            <a:r>
              <a:rPr lang="ja-JP" altLang="ja-JP" sz="2400" kern="100" dirty="0">
                <a:effectLst/>
                <a:latin typeface="游明朝" panose="02020400000000000000" pitchFamily="18" charset="-128"/>
                <a:ea typeface="游明朝" panose="02020400000000000000" pitchFamily="18" charset="-128"/>
                <a:cs typeface="Arial" panose="020B0604020202020204" pitchFamily="34" charset="0"/>
              </a:rPr>
              <a:t>村松 </a:t>
            </a:r>
            <a:r>
              <a:rPr lang="ja-JP" altLang="en-US" sz="2400" kern="100" dirty="0">
                <a:effectLst/>
                <a:latin typeface="游明朝" panose="02020400000000000000" pitchFamily="18" charset="-128"/>
                <a:ea typeface="游明朝" panose="02020400000000000000" pitchFamily="18" charset="-128"/>
                <a:cs typeface="Arial" panose="020B0604020202020204" pitchFamily="34" charset="0"/>
              </a:rPr>
              <a:t>秀明</a:t>
            </a:r>
            <a:endParaRPr lang="ja-JP"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endParaRPr>
          </a:p>
          <a:p>
            <a:pPr algn="just"/>
            <a:r>
              <a:rPr lang="ja-JP"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rPr>
              <a:t>一般社団法人関西ウクライナ友好協会代表のメッセージ </a:t>
            </a:r>
            <a:endParaRPr lang="en-US"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endParaRPr>
          </a:p>
          <a:p>
            <a:pPr algn="just"/>
            <a:r>
              <a:rPr lang="ja-JP" altLang="ja-JP" sz="2400" kern="100" dirty="0">
                <a:effectLst/>
                <a:latin typeface="游明朝" panose="02020400000000000000" pitchFamily="18" charset="-128"/>
                <a:ea typeface="游明朝" panose="02020400000000000000" pitchFamily="18" charset="-128"/>
                <a:cs typeface="Arial" panose="020B0604020202020204" pitchFamily="34" charset="0"/>
              </a:rPr>
              <a:t>私達の団体はメンバーがそれぞれ仕事を持ちながらウクライナ現地の支援や、避難されてきている方々 の支援を中心に活動をしています。この活動にシニアの皆さんが共感し、主体的に取り組んで頂ける事 は大変有り難い事です。現状として避難の方々の雇用・言語習得・コミュニティ作り喫緊の課題となっております。シニアの方々と一緒になって、このような課題に対して有効な事業として取り組みたいと思っています。皆様のご支援を是非お願い致します。</a:t>
            </a:r>
            <a:endParaRPr lang="en-US" altLang="ja-JP" sz="2400" kern="100" dirty="0">
              <a:effectLst/>
              <a:latin typeface="游明朝" panose="02020400000000000000" pitchFamily="18" charset="-128"/>
              <a:ea typeface="游明朝" panose="02020400000000000000" pitchFamily="18" charset="-128"/>
              <a:cs typeface="Arial" panose="020B0604020202020204" pitchFamily="34" charset="0"/>
            </a:endParaRPr>
          </a:p>
          <a:p>
            <a:pPr algn="just"/>
            <a:r>
              <a:rPr lang="ja-JP" altLang="ja-JP" sz="2400" kern="100" dirty="0">
                <a:effectLst/>
                <a:latin typeface="游明朝" panose="02020400000000000000" pitchFamily="18" charset="-128"/>
                <a:ea typeface="游明朝" panose="02020400000000000000" pitchFamily="18" charset="-128"/>
                <a:cs typeface="Arial" panose="020B0604020202020204" pitchFamily="34" charset="0"/>
              </a:rPr>
              <a:t> </a:t>
            </a:r>
            <a:r>
              <a:rPr lang="ja-JP" altLang="en-US" sz="2400" kern="100" dirty="0">
                <a:effectLst/>
                <a:latin typeface="游明朝" panose="02020400000000000000" pitchFamily="18" charset="-128"/>
                <a:ea typeface="游明朝" panose="02020400000000000000" pitchFamily="18" charset="-128"/>
                <a:cs typeface="Arial" panose="020B0604020202020204" pitchFamily="34" charset="0"/>
              </a:rPr>
              <a:t>　　　　　　　　　　　　　　　　　　　　　　</a:t>
            </a:r>
            <a:r>
              <a:rPr lang="ja-JP" altLang="ja-JP" sz="2400" kern="100" dirty="0">
                <a:effectLst/>
                <a:latin typeface="游明朝" panose="02020400000000000000" pitchFamily="18" charset="-128"/>
                <a:ea typeface="游明朝" panose="02020400000000000000" pitchFamily="18" charset="-128"/>
                <a:cs typeface="Arial" panose="020B0604020202020204" pitchFamily="34" charset="0"/>
              </a:rPr>
              <a:t>理事長 カトウ・カテリーナ </a:t>
            </a:r>
          </a:p>
        </p:txBody>
      </p:sp>
      <p:sp>
        <p:nvSpPr>
          <p:cNvPr id="2" name="テキスト ボックス 1">
            <a:extLst>
              <a:ext uri="{FF2B5EF4-FFF2-40B4-BE49-F238E27FC236}">
                <a16:creationId xmlns:a16="http://schemas.microsoft.com/office/drawing/2014/main" id="{DE4FEFF3-55FA-E8DB-B220-A055080D3BC9}"/>
              </a:ext>
            </a:extLst>
          </p:cNvPr>
          <p:cNvSpPr txBox="1"/>
          <p:nvPr/>
        </p:nvSpPr>
        <p:spPr>
          <a:xfrm>
            <a:off x="3836277" y="451944"/>
            <a:ext cx="4151586" cy="584775"/>
          </a:xfrm>
          <a:prstGeom prst="rect">
            <a:avLst/>
          </a:prstGeom>
          <a:noFill/>
        </p:spPr>
        <p:txBody>
          <a:bodyPr wrap="square" rtlCol="0">
            <a:spAutoFit/>
          </a:bodyPr>
          <a:lstStyle/>
          <a:p>
            <a:r>
              <a:rPr kumimoji="1" lang="ja-JP" altLang="en-US" sz="3200" dirty="0"/>
              <a:t>関連組織メッセージ</a:t>
            </a:r>
          </a:p>
        </p:txBody>
      </p:sp>
    </p:spTree>
    <p:extLst>
      <p:ext uri="{BB962C8B-B14F-4D97-AF65-F5344CB8AC3E}">
        <p14:creationId xmlns:p14="http://schemas.microsoft.com/office/powerpoint/2010/main" val="585239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364A791-5783-F773-385C-6C45084E77D0}"/>
              </a:ext>
            </a:extLst>
          </p:cNvPr>
          <p:cNvSpPr txBox="1"/>
          <p:nvPr/>
        </p:nvSpPr>
        <p:spPr>
          <a:xfrm>
            <a:off x="839416" y="332656"/>
            <a:ext cx="11225048" cy="3231654"/>
          </a:xfrm>
          <a:prstGeom prst="rect">
            <a:avLst/>
          </a:prstGeom>
          <a:noFill/>
        </p:spPr>
        <p:txBody>
          <a:bodyPr wrap="square">
            <a:spAutoFit/>
          </a:bodyPr>
          <a:lstStyle/>
          <a:p>
            <a:pPr algn="ctr"/>
            <a:r>
              <a:rPr lang="ja-JP"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rPr>
              <a:t>一緒に活動をしてくれる仲間からのメッセージ </a:t>
            </a:r>
            <a:endParaRPr lang="en-US"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endParaRPr>
          </a:p>
          <a:p>
            <a:pPr algn="ctr"/>
            <a:endParaRPr lang="ja-JP"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endParaRPr>
          </a:p>
          <a:p>
            <a:pPr algn="just"/>
            <a:r>
              <a:rPr lang="en-US"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rPr>
              <a:t>SA</a:t>
            </a:r>
            <a:r>
              <a:rPr lang="ja-JP"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rPr>
              <a:t>藤井寺 大川会長からのメッセージ </a:t>
            </a:r>
            <a:r>
              <a:rPr lang="ja-JP" altLang="ja-JP" sz="1800" kern="100" dirty="0">
                <a:effectLst/>
                <a:latin typeface="游明朝" panose="02020400000000000000" pitchFamily="18" charset="-128"/>
                <a:ea typeface="游明朝" panose="02020400000000000000" pitchFamily="18" charset="-128"/>
                <a:cs typeface="Arial" panose="020B0604020202020204" pitchFamily="34" charset="0"/>
              </a:rPr>
              <a:t>大阪府南部に拠点を置く組織 シルバーアドバイザー藤井寺です。・「領土がなければ国はない！ウクラ イナ支援は大きな問題！」 ・国を支援する</a:t>
            </a:r>
            <a:r>
              <a:rPr lang="en-US" altLang="ja-JP" sz="1800" kern="100" dirty="0">
                <a:effectLst/>
                <a:latin typeface="游明朝" panose="02020400000000000000" pitchFamily="18" charset="-128"/>
                <a:ea typeface="游明朝" panose="02020400000000000000" pitchFamily="18" charset="-128"/>
                <a:cs typeface="Arial" panose="020B0604020202020204" pitchFamily="34" charset="0"/>
              </a:rPr>
              <a:t>NATO</a:t>
            </a:r>
            <a:r>
              <a:rPr lang="ja-JP" altLang="ja-JP" sz="1800" kern="100" dirty="0">
                <a:effectLst/>
                <a:latin typeface="游明朝" panose="02020400000000000000" pitchFamily="18" charset="-128"/>
                <a:ea typeface="游明朝" panose="02020400000000000000" pitchFamily="18" charset="-128"/>
                <a:cs typeface="Arial" panose="020B0604020202020204" pitchFamily="34" charset="0"/>
              </a:rPr>
              <a:t>・避難民を支援するボランテイア団体</a:t>
            </a:r>
            <a:r>
              <a:rPr lang="en-US" altLang="ja-JP" sz="1800" kern="100" dirty="0">
                <a:effectLst/>
                <a:latin typeface="游明朝" panose="02020400000000000000" pitchFamily="18" charset="-128"/>
                <a:ea typeface="游明朝" panose="02020400000000000000" pitchFamily="18" charset="-128"/>
                <a:cs typeface="Arial" panose="020B0604020202020204" pitchFamily="34" charset="0"/>
              </a:rPr>
              <a:t> ★</a:t>
            </a:r>
            <a:r>
              <a:rPr lang="ja-JP" altLang="ja-JP" sz="1800" kern="100" dirty="0">
                <a:effectLst/>
                <a:latin typeface="游明朝" panose="02020400000000000000" pitchFamily="18" charset="-128"/>
                <a:ea typeface="游明朝" panose="02020400000000000000" pitchFamily="18" charset="-128"/>
                <a:cs typeface="Arial" panose="020B0604020202020204" pitchFamily="34" charset="0"/>
              </a:rPr>
              <a:t>「避難民を 支える、国を守る」を念頭においたボランティア活動に参加共鳴します。 </a:t>
            </a:r>
            <a:endParaRPr lang="ja-JP"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endParaRPr>
          </a:p>
          <a:p>
            <a:pPr algn="just"/>
            <a:r>
              <a:rPr lang="en-US"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rPr>
              <a:t>NPO</a:t>
            </a:r>
            <a:r>
              <a:rPr lang="ja-JP"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rPr>
              <a:t>法人大阪府民カレッジ・泉川理事長からのメッセージ </a:t>
            </a:r>
            <a:r>
              <a:rPr lang="ja-JP" altLang="ja-JP" sz="1800" kern="100" dirty="0">
                <a:effectLst/>
                <a:latin typeface="游明朝" panose="02020400000000000000" pitchFamily="18" charset="-128"/>
                <a:ea typeface="游明朝" panose="02020400000000000000" pitchFamily="18" charset="-128"/>
                <a:cs typeface="Arial" panose="020B0604020202020204" pitchFamily="34" charset="0"/>
              </a:rPr>
              <a:t>大阪府民カレッジは、この支援活動を共催しています。カレッジの受講生の皆さんにも広く支援を呼びか けると共に、</a:t>
            </a:r>
            <a:r>
              <a:rPr lang="en-US" altLang="ja-JP" sz="1800" kern="100" dirty="0">
                <a:effectLst/>
                <a:latin typeface="游明朝" panose="02020400000000000000" pitchFamily="18" charset="-128"/>
                <a:ea typeface="游明朝" panose="02020400000000000000" pitchFamily="18" charset="-128"/>
                <a:cs typeface="Arial" panose="020B0604020202020204" pitchFamily="34" charset="0"/>
              </a:rPr>
              <a:t>8</a:t>
            </a:r>
            <a:r>
              <a:rPr lang="ja-JP" altLang="ja-JP" sz="1800" kern="100" dirty="0">
                <a:effectLst/>
                <a:latin typeface="游明朝" panose="02020400000000000000" pitchFamily="18" charset="-128"/>
                <a:ea typeface="游明朝" panose="02020400000000000000" pitchFamily="18" charset="-128"/>
                <a:cs typeface="Arial" panose="020B0604020202020204" pitchFamily="34" charset="0"/>
              </a:rPr>
              <a:t>月に開催する淀川工科高校吹奏楽部のコンサートにウクライナの方々を招待し楽しんで貰 います。躍動するサウンドを聴いて元気になって欲しいと思います。そして祖国にも元気のエールを送って下さい。 </a:t>
            </a:r>
          </a:p>
        </p:txBody>
      </p:sp>
      <p:sp>
        <p:nvSpPr>
          <p:cNvPr id="6" name="テキスト ボックス 5">
            <a:extLst>
              <a:ext uri="{FF2B5EF4-FFF2-40B4-BE49-F238E27FC236}">
                <a16:creationId xmlns:a16="http://schemas.microsoft.com/office/drawing/2014/main" id="{C794CE54-9ECE-0532-BA36-34931EF7C5B2}"/>
              </a:ext>
            </a:extLst>
          </p:cNvPr>
          <p:cNvSpPr txBox="1"/>
          <p:nvPr/>
        </p:nvSpPr>
        <p:spPr>
          <a:xfrm>
            <a:off x="767408" y="3429000"/>
            <a:ext cx="11214537" cy="3416320"/>
          </a:xfrm>
          <a:prstGeom prst="rect">
            <a:avLst/>
          </a:prstGeom>
          <a:noFill/>
        </p:spPr>
        <p:txBody>
          <a:bodyPr wrap="square">
            <a:spAutoFit/>
          </a:bodyPr>
          <a:lstStyle/>
          <a:p>
            <a:pPr algn="just"/>
            <a:r>
              <a:rPr lang="ja-JP"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rPr>
              <a:t>心ふれあい</a:t>
            </a:r>
            <a:r>
              <a:rPr lang="en-US"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rPr>
              <a:t>SA</a:t>
            </a:r>
            <a:r>
              <a:rPr lang="ja-JP"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rPr>
              <a:t>吹田・手塚会長からのメッセージ</a:t>
            </a:r>
            <a:r>
              <a:rPr lang="en-US"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rPr>
              <a:t> </a:t>
            </a:r>
            <a:r>
              <a:rPr lang="en-US" altLang="ja-JP" kern="100" dirty="0">
                <a:latin typeface="游明朝" panose="02020400000000000000" pitchFamily="18" charset="-128"/>
                <a:ea typeface="游明朝" panose="02020400000000000000" pitchFamily="18" charset="-128"/>
                <a:cs typeface="Arial" panose="020B0604020202020204" pitchFamily="34" charset="0"/>
              </a:rPr>
              <a:t>SA </a:t>
            </a:r>
            <a:r>
              <a:rPr lang="ja-JP" altLang="ja-JP" kern="100" dirty="0">
                <a:latin typeface="游明朝" panose="02020400000000000000" pitchFamily="18" charset="-128"/>
                <a:ea typeface="游明朝" panose="02020400000000000000" pitchFamily="18" charset="-128"/>
                <a:cs typeface="Arial" panose="020B0604020202020204" pitchFamily="34" charset="0"/>
              </a:rPr>
              <a:t>吹田は国際交流活動や様々な活動を通して地域に貢献している団体です。今回は</a:t>
            </a:r>
            <a:r>
              <a:rPr lang="en-US" altLang="ja-JP" kern="100" dirty="0">
                <a:latin typeface="游明朝" panose="02020400000000000000" pitchFamily="18" charset="-128"/>
                <a:ea typeface="游明朝" panose="02020400000000000000" pitchFamily="18" charset="-128"/>
                <a:cs typeface="Arial" panose="020B0604020202020204" pitchFamily="34" charset="0"/>
              </a:rPr>
              <a:t>SA</a:t>
            </a:r>
            <a:r>
              <a:rPr lang="ja-JP" altLang="ja-JP" kern="100" dirty="0">
                <a:latin typeface="游明朝" panose="02020400000000000000" pitchFamily="18" charset="-128"/>
                <a:ea typeface="游明朝" panose="02020400000000000000" pitchFamily="18" charset="-128"/>
                <a:cs typeface="Arial" panose="020B0604020202020204" pitchFamily="34" charset="0"/>
              </a:rPr>
              <a:t>連協の本プロ ジェクトに賛同して会員さんに支援</a:t>
            </a:r>
            <a:r>
              <a:rPr lang="ja-JP" altLang="ja-JP" kern="100" dirty="0">
                <a:effectLst/>
                <a:latin typeface="游明朝" panose="02020400000000000000" pitchFamily="18" charset="-128"/>
                <a:ea typeface="游明朝" panose="02020400000000000000" pitchFamily="18" charset="-128"/>
                <a:cs typeface="Arial" panose="020B0604020202020204" pitchFamily="34" charset="0"/>
              </a:rPr>
              <a:t>を呼びかけていきます。ウクライナの方々も縁あって来られた日本で の生活が少しでも快適になるよう応援していきたいと思います。 </a:t>
            </a:r>
          </a:p>
          <a:p>
            <a:pPr algn="just"/>
            <a:r>
              <a:rPr lang="en-US"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rPr>
              <a:t>SA</a:t>
            </a:r>
            <a:r>
              <a:rPr lang="ja-JP"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rPr>
              <a:t>八尾・柏原 二葉会長からのメッセージ </a:t>
            </a:r>
            <a:r>
              <a:rPr lang="ja-JP" altLang="ja-JP" kern="100" dirty="0">
                <a:latin typeface="游明朝" panose="02020400000000000000" pitchFamily="18" charset="-128"/>
                <a:ea typeface="游明朝" panose="02020400000000000000" pitchFamily="18" charset="-128"/>
                <a:cs typeface="Arial" panose="020B0604020202020204" pitchFamily="34" charset="0"/>
              </a:rPr>
              <a:t>今、欧米からのウクライナへの支援にも影がさしてきています。その状態に、ウクライナから避難してきている 方々には、故郷の様子が心配なことでしょう。しかし、すくなくとも「日本では、安心して暮らしていただきたい」と切望しています。そのためには「私達はどうすれば良いのか」を、みんなで考えていきたいものです。 </a:t>
            </a:r>
          </a:p>
          <a:p>
            <a:pPr algn="just"/>
            <a:r>
              <a:rPr lang="ja-JP" altLang="ja-JP" sz="2400" b="1" kern="100" dirty="0">
                <a:latin typeface="HG丸ｺﾞｼｯｸM-PRO" panose="020F0600000000000000" pitchFamily="50" charset="-128"/>
                <a:ea typeface="HG丸ｺﾞｼｯｸM-PRO" panose="020F0600000000000000" pitchFamily="50" charset="-128"/>
                <a:cs typeface="Arial" panose="020B0604020202020204" pitchFamily="34" charset="0"/>
              </a:rPr>
              <a:t>大阪府高齢者大学校子ども事業グループ・音田先生からのメッセージ </a:t>
            </a:r>
            <a:r>
              <a:rPr lang="ja-JP" altLang="ja-JP" kern="100" dirty="0">
                <a:latin typeface="游明朝" panose="02020400000000000000" pitchFamily="18" charset="-128"/>
                <a:ea typeface="游明朝" panose="02020400000000000000" pitchFamily="18" charset="-128"/>
                <a:cs typeface="Arial" panose="020B0604020202020204" pitchFamily="34" charset="0"/>
              </a:rPr>
              <a:t>ウクライナから来られた人々の日本での生活が厳しい生活にならないように、日本人との交流も円滑にできるように応援していきたいと思います。このプロジェクトの成功をお祈りします</a:t>
            </a:r>
            <a:r>
              <a:rPr lang="ja-JP" altLang="ja-JP" sz="1050" kern="100" dirty="0">
                <a:effectLst/>
                <a:latin typeface="游明朝" panose="02020400000000000000" pitchFamily="18" charset="-128"/>
                <a:ea typeface="游明朝" panose="02020400000000000000" pitchFamily="18" charset="-128"/>
                <a:cs typeface="Arial" panose="020B0604020202020204" pitchFamily="34" charset="0"/>
              </a:rPr>
              <a:t>。</a:t>
            </a:r>
          </a:p>
        </p:txBody>
      </p:sp>
    </p:spTree>
    <p:extLst>
      <p:ext uri="{BB962C8B-B14F-4D97-AF65-F5344CB8AC3E}">
        <p14:creationId xmlns:p14="http://schemas.microsoft.com/office/powerpoint/2010/main" val="3665323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2E7121-6B3E-52DE-E2FA-D0A002D2651F}"/>
              </a:ext>
            </a:extLst>
          </p:cNvPr>
          <p:cNvSpPr>
            <a:spLocks noGrp="1"/>
          </p:cNvSpPr>
          <p:nvPr>
            <p:ph type="title"/>
          </p:nvPr>
        </p:nvSpPr>
        <p:spPr>
          <a:xfrm>
            <a:off x="567559" y="407166"/>
            <a:ext cx="10920248" cy="1325563"/>
          </a:xfrm>
        </p:spPr>
        <p:txBody>
          <a:bodyPr/>
          <a:lstStyle/>
          <a:p>
            <a:pPr algn="ctr"/>
            <a:r>
              <a:rPr kumimoji="1" lang="ja-JP" altLang="en-US" b="1" dirty="0">
                <a:latin typeface="HG丸ｺﾞｼｯｸM-PRO" panose="020F0600000000000000" pitchFamily="50" charset="-128"/>
                <a:ea typeface="HG丸ｺﾞｼｯｸM-PRO" panose="020F0600000000000000" pitchFamily="50" charset="-128"/>
              </a:rPr>
              <a:t>この活動はケイズハウスからの支援</a:t>
            </a:r>
          </a:p>
        </p:txBody>
      </p:sp>
      <p:sp>
        <p:nvSpPr>
          <p:cNvPr id="3" name="コンテンツ プレースホルダー 2">
            <a:extLst>
              <a:ext uri="{FF2B5EF4-FFF2-40B4-BE49-F238E27FC236}">
                <a16:creationId xmlns:a16="http://schemas.microsoft.com/office/drawing/2014/main" id="{7CE30BCE-FDFC-4498-EADC-F65763357B82}"/>
              </a:ext>
            </a:extLst>
          </p:cNvPr>
          <p:cNvSpPr>
            <a:spLocks noGrp="1"/>
          </p:cNvSpPr>
          <p:nvPr>
            <p:ph idx="1"/>
          </p:nvPr>
        </p:nvSpPr>
        <p:spPr>
          <a:xfrm>
            <a:off x="947565" y="1587437"/>
            <a:ext cx="10515600" cy="4351338"/>
          </a:xfrm>
        </p:spPr>
        <p:txBody>
          <a:bodyPr>
            <a:normAutofit fontScale="92500" lnSpcReduction="10000"/>
          </a:bodyPr>
          <a:lstStyle/>
          <a:p>
            <a:pPr algn="l">
              <a:spcBef>
                <a:spcPts val="3600"/>
              </a:spcBef>
            </a:pPr>
            <a:r>
              <a:rPr lang="ja-JP" altLang="en-US" sz="2400" dirty="0">
                <a:solidFill>
                  <a:srgbClr val="262F3F"/>
                </a:solidFill>
                <a:latin typeface="-apple-system"/>
              </a:rPr>
              <a:t>この活動はケイズハウスからの支援で実施しています</a:t>
            </a:r>
          </a:p>
          <a:p>
            <a:pPr algn="l">
              <a:spcBef>
                <a:spcPts val="900"/>
              </a:spcBef>
            </a:pPr>
            <a:r>
              <a:rPr lang="ja-JP" altLang="en-US" sz="2400" b="0" i="0" dirty="0">
                <a:solidFill>
                  <a:srgbClr val="262F3F"/>
                </a:solidFill>
                <a:effectLst/>
                <a:latin typeface="-apple-system"/>
              </a:rPr>
              <a:t>このプロジェクトは「</a:t>
            </a:r>
            <a:r>
              <a:rPr lang="ja-JP" altLang="en-US" sz="2400" b="1" i="0" dirty="0">
                <a:solidFill>
                  <a:srgbClr val="262F3F"/>
                </a:solidFill>
                <a:effectLst/>
                <a:latin typeface="-apple-system"/>
              </a:rPr>
              <a:t>ケイズハウス </a:t>
            </a:r>
            <a:r>
              <a:rPr lang="en-US" altLang="ja-JP" sz="2400" b="1" i="0" dirty="0">
                <a:solidFill>
                  <a:srgbClr val="262F3F"/>
                </a:solidFill>
                <a:effectLst/>
                <a:latin typeface="-apple-system"/>
              </a:rPr>
              <a:t>NPO</a:t>
            </a:r>
            <a:r>
              <a:rPr lang="ja-JP" altLang="en-US" sz="2400" b="1" i="0" dirty="0">
                <a:solidFill>
                  <a:srgbClr val="262F3F"/>
                </a:solidFill>
                <a:effectLst/>
                <a:latin typeface="-apple-system"/>
              </a:rPr>
              <a:t>助成プログラム</a:t>
            </a:r>
            <a:r>
              <a:rPr lang="ja-JP" altLang="en-US" sz="2400" b="0" i="0" dirty="0">
                <a:solidFill>
                  <a:srgbClr val="262F3F"/>
                </a:solidFill>
                <a:effectLst/>
                <a:latin typeface="-apple-system"/>
              </a:rPr>
              <a:t>」の認定プロジェクトです。「</a:t>
            </a:r>
            <a:r>
              <a:rPr lang="en-US" altLang="ja-JP" sz="2400" b="0" i="0" dirty="0">
                <a:solidFill>
                  <a:srgbClr val="262F3F"/>
                </a:solidFill>
                <a:effectLst/>
                <a:latin typeface="-apple-system"/>
              </a:rPr>
              <a:t>NPO</a:t>
            </a:r>
            <a:r>
              <a:rPr lang="ja-JP" altLang="en-US" sz="2400" b="0" i="0" dirty="0">
                <a:solidFill>
                  <a:srgbClr val="262F3F"/>
                </a:solidFill>
                <a:effectLst/>
                <a:latin typeface="-apple-system"/>
              </a:rPr>
              <a:t>助成プログラム」では、寄付決済時に発生する</a:t>
            </a:r>
            <a:r>
              <a:rPr lang="ja-JP" altLang="en-US" sz="2400" b="1" i="0" dirty="0">
                <a:solidFill>
                  <a:srgbClr val="262F3F"/>
                </a:solidFill>
                <a:effectLst/>
                <a:latin typeface="-apple-system"/>
              </a:rPr>
              <a:t>決済手数料</a:t>
            </a:r>
            <a:r>
              <a:rPr lang="ja-JP" altLang="en-US" sz="2400" b="0" i="0" dirty="0">
                <a:solidFill>
                  <a:srgbClr val="262F3F"/>
                </a:solidFill>
                <a:effectLst/>
                <a:latin typeface="-apple-system"/>
              </a:rPr>
              <a:t>を株式会社ケイズハウスが協賛することで、寄付者の想いがこもった大切な寄付金を全額 </a:t>
            </a:r>
            <a:r>
              <a:rPr lang="en-US" altLang="ja-JP" sz="2400" b="0" i="0" dirty="0">
                <a:solidFill>
                  <a:srgbClr val="262F3F"/>
                </a:solidFill>
                <a:effectLst/>
                <a:latin typeface="-apple-system"/>
              </a:rPr>
              <a:t>NPO</a:t>
            </a:r>
            <a:r>
              <a:rPr lang="ja-JP" altLang="en-US" sz="2400" b="0" i="0" dirty="0">
                <a:solidFill>
                  <a:srgbClr val="262F3F"/>
                </a:solidFill>
                <a:effectLst/>
                <a:latin typeface="-apple-system"/>
              </a:rPr>
              <a:t>に届けます。</a:t>
            </a:r>
            <a:endParaRPr lang="en-US" altLang="ja-JP" sz="2400" b="0" i="0" dirty="0">
              <a:solidFill>
                <a:srgbClr val="262F3F"/>
              </a:solidFill>
              <a:effectLst/>
              <a:latin typeface="-apple-system"/>
            </a:endParaRPr>
          </a:p>
          <a:p>
            <a:pPr algn="l">
              <a:spcBef>
                <a:spcPts val="900"/>
              </a:spcBef>
            </a:pPr>
            <a:r>
              <a:rPr lang="ja-JP" altLang="en-US" sz="2400" b="0" i="0" dirty="0">
                <a:solidFill>
                  <a:srgbClr val="262F3F"/>
                </a:solidFill>
                <a:effectLst/>
                <a:latin typeface="-apple-system"/>
              </a:rPr>
              <a:t>さらにクラウドファンディングの</a:t>
            </a:r>
            <a:r>
              <a:rPr lang="ja-JP" altLang="en-US" sz="2400" b="1" i="0" dirty="0">
                <a:solidFill>
                  <a:srgbClr val="262F3F"/>
                </a:solidFill>
                <a:effectLst/>
                <a:latin typeface="-apple-system"/>
              </a:rPr>
              <a:t>目標金額を達成</a:t>
            </a:r>
            <a:r>
              <a:rPr lang="ja-JP" altLang="en-US" sz="2400" b="0" i="0" dirty="0">
                <a:solidFill>
                  <a:srgbClr val="262F3F"/>
                </a:solidFill>
                <a:effectLst/>
                <a:latin typeface="-apple-system"/>
              </a:rPr>
              <a:t>した団体には追加助成を実施します。</a:t>
            </a:r>
            <a:endParaRPr lang="en-US" altLang="ja-JP" sz="2400" b="0" i="0" dirty="0">
              <a:solidFill>
                <a:srgbClr val="262F3F"/>
              </a:solidFill>
              <a:effectLst/>
              <a:latin typeface="-apple-system"/>
            </a:endParaRPr>
          </a:p>
          <a:p>
            <a:pPr algn="l">
              <a:spcBef>
                <a:spcPts val="900"/>
              </a:spcBef>
            </a:pPr>
            <a:r>
              <a:rPr lang="ja-JP" altLang="en-US" sz="2400" b="0" i="0" dirty="0">
                <a:solidFill>
                  <a:srgbClr val="262F3F"/>
                </a:solidFill>
                <a:effectLst/>
                <a:latin typeface="-apple-system"/>
              </a:rPr>
              <a:t>日本国内の外国人の生活をサポートする団体の活動を応援し、「</a:t>
            </a:r>
            <a:r>
              <a:rPr lang="ja-JP" altLang="en-US" sz="2400" b="1" i="0" dirty="0">
                <a:solidFill>
                  <a:srgbClr val="262F3F"/>
                </a:solidFill>
                <a:effectLst/>
                <a:latin typeface="-apple-system"/>
              </a:rPr>
              <a:t>外国人と共にハッピーに生きられる社会」</a:t>
            </a:r>
            <a:r>
              <a:rPr lang="ja-JP" altLang="en-US" sz="2400" b="0" i="0" dirty="0">
                <a:solidFill>
                  <a:srgbClr val="262F3F"/>
                </a:solidFill>
                <a:effectLst/>
                <a:latin typeface="-apple-system"/>
              </a:rPr>
              <a:t>を目指します。</a:t>
            </a:r>
            <a:endParaRPr lang="en-US" altLang="ja-JP" sz="2400" b="0" i="0" dirty="0">
              <a:solidFill>
                <a:srgbClr val="262F3F"/>
              </a:solidFill>
              <a:effectLst/>
              <a:latin typeface="-apple-system"/>
            </a:endParaRPr>
          </a:p>
          <a:p>
            <a:pPr algn="l">
              <a:spcBef>
                <a:spcPts val="900"/>
              </a:spcBef>
            </a:pPr>
            <a:r>
              <a:rPr lang="ja-JP" altLang="en-US" sz="2400" b="1" dirty="0">
                <a:solidFill>
                  <a:srgbClr val="262F3F"/>
                </a:solidFill>
                <a:latin typeface="-apple-system"/>
              </a:rPr>
              <a:t>ケイズハウス</a:t>
            </a:r>
            <a:r>
              <a:rPr lang="ja-JP" altLang="en-US" sz="2400" dirty="0">
                <a:solidFill>
                  <a:srgbClr val="262F3F"/>
                </a:solidFill>
                <a:latin typeface="-apple-system"/>
              </a:rPr>
              <a:t>＝</a:t>
            </a:r>
            <a:endParaRPr lang="en-US" altLang="ja-JP" sz="2400" b="0" i="0" dirty="0">
              <a:solidFill>
                <a:srgbClr val="262F3F"/>
              </a:solidFill>
              <a:effectLst/>
              <a:latin typeface="-apple-system"/>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メイリオ" panose="020B0604030504040204" pitchFamily="50" charset="-128"/>
                <a:cs typeface="+mn-cs"/>
              </a:rPr>
              <a:t>　　</a:t>
            </a:r>
            <a:r>
              <a:rPr lang="en-US" altLang="ja-JP" sz="2400" dirty="0">
                <a:solidFill>
                  <a:srgbClr val="262F3F"/>
                </a:solidFill>
                <a:latin typeface="-apple-system"/>
              </a:rPr>
              <a:t>※</a:t>
            </a:r>
            <a:r>
              <a:rPr lang="ja-JP" altLang="en-US" sz="2400" dirty="0">
                <a:solidFill>
                  <a:srgbClr val="262F3F"/>
                </a:solidFill>
                <a:latin typeface="-apple-system"/>
              </a:rPr>
              <a:t>安くて、便利で快適な国際旅人宿をコンセプトに</a:t>
            </a:r>
            <a:r>
              <a:rPr lang="en-US" altLang="ja-JP" sz="2400" dirty="0">
                <a:solidFill>
                  <a:srgbClr val="262F3F"/>
                </a:solidFill>
                <a:latin typeface="-apple-system"/>
              </a:rPr>
              <a:t>2003</a:t>
            </a:r>
            <a:r>
              <a:rPr lang="ja-JP" altLang="en-US" sz="2400" dirty="0">
                <a:solidFill>
                  <a:srgbClr val="262F3F"/>
                </a:solidFill>
                <a:latin typeface="-apple-system"/>
              </a:rPr>
              <a:t>年創業＝スポンサー。</a:t>
            </a:r>
          </a:p>
          <a:p>
            <a:pPr algn="l">
              <a:spcBef>
                <a:spcPts val="900"/>
              </a:spcBef>
            </a:pPr>
            <a:endParaRPr lang="ja-JP" altLang="en-US" sz="2400" b="0" i="0" dirty="0">
              <a:solidFill>
                <a:srgbClr val="262F3F"/>
              </a:solidFill>
              <a:effectLst/>
              <a:latin typeface="-apple-system"/>
            </a:endParaRPr>
          </a:p>
        </p:txBody>
      </p:sp>
    </p:spTree>
    <p:extLst>
      <p:ext uri="{BB962C8B-B14F-4D97-AF65-F5344CB8AC3E}">
        <p14:creationId xmlns:p14="http://schemas.microsoft.com/office/powerpoint/2010/main" val="3376615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6DE8AB6-A9C8-E57B-02E5-A37F7A3C2F8B}"/>
              </a:ext>
            </a:extLst>
          </p:cNvPr>
          <p:cNvSpPr txBox="1"/>
          <p:nvPr/>
        </p:nvSpPr>
        <p:spPr>
          <a:xfrm>
            <a:off x="1324304" y="341646"/>
            <a:ext cx="10657490" cy="3908762"/>
          </a:xfrm>
          <a:prstGeom prst="rect">
            <a:avLst/>
          </a:prstGeom>
          <a:noFill/>
        </p:spPr>
        <p:txBody>
          <a:bodyPr wrap="square">
            <a:spAutoFit/>
          </a:bodyPr>
          <a:lstStyle/>
          <a:p>
            <a:r>
              <a:rPr lang="ja-JP" altLang="en-US" sz="4000" dirty="0">
                <a:solidFill>
                  <a:srgbClr val="FF0000"/>
                </a:solidFill>
              </a:rPr>
              <a:t>■６</a:t>
            </a:r>
            <a:r>
              <a:rPr lang="en-US" altLang="ja-JP" sz="4000" dirty="0"/>
              <a:t>-NPO</a:t>
            </a:r>
            <a:r>
              <a:rPr lang="ja-JP" altLang="en-US" sz="4000" dirty="0"/>
              <a:t>ネット大阪　ウクライナ支援実施</a:t>
            </a:r>
            <a:r>
              <a:rPr lang="en-US" altLang="ja-JP" sz="4000" dirty="0"/>
              <a:t>-1</a:t>
            </a:r>
            <a:r>
              <a:rPr lang="ja-JP" altLang="en-US" sz="4000" dirty="0"/>
              <a:t>　</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4000" dirty="0"/>
              <a:t>　　　　　</a:t>
            </a:r>
            <a:r>
              <a:rPr kumimoji="1" lang="ja-JP" altLang="en-US" sz="3200" b="1" u="sng" dirty="0">
                <a:solidFill>
                  <a:prstClr val="black"/>
                </a:solidFill>
                <a:latin typeface="+mn-ea"/>
              </a:rPr>
              <a:t>活動名：ハロインパーティー。</a:t>
            </a:r>
          </a:p>
          <a:p>
            <a:endParaRPr lang="en-US" altLang="ja-JP" sz="2400" dirty="0"/>
          </a:p>
          <a:p>
            <a:r>
              <a:rPr lang="ja-JP" altLang="en-US" sz="2400" dirty="0"/>
              <a:t>主催：</a:t>
            </a:r>
            <a:r>
              <a:rPr lang="en-US" altLang="ja-JP" sz="2400" b="1" dirty="0"/>
              <a:t>YOLO</a:t>
            </a:r>
            <a:r>
              <a:rPr lang="ja-JP" altLang="en-US" sz="2400" b="1" dirty="0"/>
              <a:t>　</a:t>
            </a:r>
            <a:r>
              <a:rPr lang="en-US" altLang="ja-JP" sz="2400" b="1" dirty="0"/>
              <a:t>JAPAN</a:t>
            </a:r>
            <a:r>
              <a:rPr lang="ja-JP" altLang="en-US" sz="2400" dirty="0"/>
              <a:t>（外国人向けライフサポートメディア）</a:t>
            </a:r>
            <a:endParaRPr lang="en-US" altLang="ja-JP" sz="2400" dirty="0"/>
          </a:p>
          <a:p>
            <a:r>
              <a:rPr lang="ja-JP" altLang="en-US" sz="2400" dirty="0"/>
              <a:t>協賛：</a:t>
            </a:r>
            <a:r>
              <a:rPr lang="en-US" altLang="ja-JP" sz="2400" b="1" dirty="0"/>
              <a:t>NPO.</a:t>
            </a:r>
            <a:r>
              <a:rPr lang="en-US" altLang="ja-JP" sz="2400" b="1" dirty="0">
                <a:latin typeface="+mn-ea"/>
              </a:rPr>
              <a:t>SA</a:t>
            </a:r>
            <a:r>
              <a:rPr lang="ja-JP" altLang="en-US" sz="2400" b="1" dirty="0"/>
              <a:t>ネット大阪</a:t>
            </a:r>
            <a:r>
              <a:rPr lang="ja-JP" altLang="en-US" sz="2400" dirty="0"/>
              <a:t>：大阪府</a:t>
            </a:r>
            <a:r>
              <a:rPr lang="en-US" altLang="ja-JP" sz="2400" dirty="0"/>
              <a:t>SA</a:t>
            </a:r>
            <a:r>
              <a:rPr lang="ja-JP" altLang="en-US" sz="2400" dirty="0"/>
              <a:t>連絡協議会	</a:t>
            </a:r>
            <a:endParaRPr lang="en-US" altLang="ja-JP" sz="2400" dirty="0"/>
          </a:p>
          <a:p>
            <a:r>
              <a:rPr lang="ja-JP" altLang="en-US" sz="2400" dirty="0"/>
              <a:t>活動：ウクライナ避難民支援	</a:t>
            </a:r>
          </a:p>
          <a:p>
            <a:r>
              <a:rPr lang="ja-JP" altLang="en-US" sz="2400" dirty="0"/>
              <a:t>活動会場：</a:t>
            </a:r>
            <a:r>
              <a:rPr lang="en-US" altLang="ja-JP" sz="2400" dirty="0"/>
              <a:t>YOLO</a:t>
            </a:r>
            <a:r>
              <a:rPr lang="ja-JP" altLang="en-US" sz="2400" dirty="0"/>
              <a:t>・</a:t>
            </a:r>
            <a:r>
              <a:rPr lang="en-US" altLang="ja-JP" sz="2400" dirty="0"/>
              <a:t>BASE</a:t>
            </a:r>
            <a:r>
              <a:rPr lang="ja-JP" altLang="en-US" sz="2400" dirty="0"/>
              <a:t>（外国人食堂）　　  　  　 報告者	       大川</a:t>
            </a:r>
          </a:p>
          <a:p>
            <a:r>
              <a:rPr lang="ja-JP" altLang="en-US" sz="2400" dirty="0"/>
              <a:t>活動月日：</a:t>
            </a:r>
            <a:r>
              <a:rPr lang="en-US" altLang="ja-JP" sz="2400" dirty="0"/>
              <a:t>2024</a:t>
            </a:r>
            <a:r>
              <a:rPr lang="ja-JP" altLang="en-US" sz="2400" dirty="0"/>
              <a:t>年</a:t>
            </a:r>
            <a:r>
              <a:rPr lang="en-US" altLang="ja-JP" sz="2400" dirty="0"/>
              <a:t>10</a:t>
            </a:r>
            <a:r>
              <a:rPr lang="ja-JP" altLang="en-US" sz="2400" dirty="0"/>
              <a:t>月</a:t>
            </a:r>
            <a:r>
              <a:rPr lang="en-US" altLang="ja-JP" sz="2400" dirty="0"/>
              <a:t>25</a:t>
            </a:r>
            <a:r>
              <a:rPr lang="ja-JP" altLang="en-US" sz="2400" dirty="0"/>
              <a:t>日（金）</a:t>
            </a:r>
            <a:r>
              <a:rPr lang="en-US" altLang="ja-JP" sz="2400" dirty="0"/>
              <a:t>PM6:00</a:t>
            </a:r>
            <a:r>
              <a:rPr lang="ja-JP" altLang="en-US" sz="2400" dirty="0"/>
              <a:t>～</a:t>
            </a:r>
            <a:r>
              <a:rPr lang="en-US" altLang="ja-JP" sz="2400" dirty="0"/>
              <a:t>8</a:t>
            </a:r>
            <a:r>
              <a:rPr lang="ja-JP" altLang="en-US" sz="2400" dirty="0"/>
              <a:t>：</a:t>
            </a:r>
            <a:r>
              <a:rPr lang="en-US" altLang="ja-JP" sz="2400" dirty="0"/>
              <a:t>00</a:t>
            </a:r>
            <a:r>
              <a:rPr lang="ja-JP" altLang="en-US" sz="2400" dirty="0"/>
              <a:t>　推進リーダ 村松</a:t>
            </a:r>
          </a:p>
          <a:p>
            <a:r>
              <a:rPr lang="ja-JP" altLang="en-US" sz="2400" dirty="0"/>
              <a:t>支援：おもちゃづくり講師養成大阪校メンバー</a:t>
            </a:r>
          </a:p>
        </p:txBody>
      </p:sp>
      <p:grpSp>
        <p:nvGrpSpPr>
          <p:cNvPr id="3" name="グループ化 2">
            <a:extLst>
              <a:ext uri="{FF2B5EF4-FFF2-40B4-BE49-F238E27FC236}">
                <a16:creationId xmlns:a16="http://schemas.microsoft.com/office/drawing/2014/main" id="{87985068-F5D6-A611-6BF1-9C4D6F44ABB6}"/>
              </a:ext>
            </a:extLst>
          </p:cNvPr>
          <p:cNvGrpSpPr/>
          <p:nvPr/>
        </p:nvGrpSpPr>
        <p:grpSpPr>
          <a:xfrm>
            <a:off x="1418898" y="4333040"/>
            <a:ext cx="10016358" cy="2383069"/>
            <a:chOff x="1334815" y="4175385"/>
            <a:chExt cx="10016358" cy="2383069"/>
          </a:xfrm>
        </p:grpSpPr>
        <p:pic>
          <p:nvPicPr>
            <p:cNvPr id="5" name="図 4">
              <a:extLst>
                <a:ext uri="{FF2B5EF4-FFF2-40B4-BE49-F238E27FC236}">
                  <a16:creationId xmlns:a16="http://schemas.microsoft.com/office/drawing/2014/main" id="{A50BB762-5639-7A31-4228-188998C4F755}"/>
                </a:ext>
              </a:extLst>
            </p:cNvPr>
            <p:cNvPicPr>
              <a:picLocks noChangeAspect="1"/>
            </p:cNvPicPr>
            <p:nvPr/>
          </p:nvPicPr>
          <p:blipFill>
            <a:blip r:embed="rId2"/>
            <a:stretch>
              <a:fillRect/>
            </a:stretch>
          </p:blipFill>
          <p:spPr>
            <a:xfrm>
              <a:off x="7586162" y="4175385"/>
              <a:ext cx="3765011" cy="2383069"/>
            </a:xfrm>
            <a:prstGeom prst="rect">
              <a:avLst/>
            </a:prstGeom>
          </p:spPr>
        </p:pic>
        <p:pic>
          <p:nvPicPr>
            <p:cNvPr id="7" name="図 6">
              <a:extLst>
                <a:ext uri="{FF2B5EF4-FFF2-40B4-BE49-F238E27FC236}">
                  <a16:creationId xmlns:a16="http://schemas.microsoft.com/office/drawing/2014/main" id="{71BEA721-914D-72EF-FFDD-E2C7E1B6F42B}"/>
                </a:ext>
              </a:extLst>
            </p:cNvPr>
            <p:cNvPicPr>
              <a:picLocks noChangeAspect="1"/>
            </p:cNvPicPr>
            <p:nvPr/>
          </p:nvPicPr>
          <p:blipFill>
            <a:blip r:embed="rId3"/>
            <a:stretch>
              <a:fillRect/>
            </a:stretch>
          </p:blipFill>
          <p:spPr>
            <a:xfrm>
              <a:off x="1334815" y="4586776"/>
              <a:ext cx="5486399" cy="1699955"/>
            </a:xfrm>
            <a:prstGeom prst="rect">
              <a:avLst/>
            </a:prstGeom>
          </p:spPr>
        </p:pic>
      </p:grpSp>
    </p:spTree>
    <p:extLst>
      <p:ext uri="{BB962C8B-B14F-4D97-AF65-F5344CB8AC3E}">
        <p14:creationId xmlns:p14="http://schemas.microsoft.com/office/powerpoint/2010/main" val="1615966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591EFED-DE55-003A-57AD-C072C8682571}"/>
              </a:ext>
            </a:extLst>
          </p:cNvPr>
          <p:cNvSpPr txBox="1"/>
          <p:nvPr/>
        </p:nvSpPr>
        <p:spPr>
          <a:xfrm>
            <a:off x="643972" y="101572"/>
            <a:ext cx="11158150" cy="3693319"/>
          </a:xfrm>
          <a:prstGeom prst="rect">
            <a:avLst/>
          </a:prstGeom>
          <a:noFill/>
        </p:spPr>
        <p:txBody>
          <a:bodyPr wrap="square">
            <a:spAutoFit/>
          </a:bodyPr>
          <a:lstStyle/>
          <a:p>
            <a:pPr algn="ctr"/>
            <a:r>
              <a:rPr lang="ja-JP" altLang="en-US" sz="4000" dirty="0">
                <a:solidFill>
                  <a:prstClr val="black"/>
                </a:solidFill>
                <a:latin typeface="+mn-ea"/>
                <a:cs typeface="+mj-cs"/>
              </a:rPr>
              <a:t>ウクライナ避難民支援</a:t>
            </a:r>
            <a:r>
              <a:rPr lang="en-US" altLang="ja-JP" sz="4000" dirty="0">
                <a:solidFill>
                  <a:prstClr val="black"/>
                </a:solidFill>
                <a:latin typeface="+mn-ea"/>
                <a:cs typeface="+mj-cs"/>
              </a:rPr>
              <a:t>-1-1</a:t>
            </a:r>
            <a:r>
              <a:rPr lang="ja-JP" altLang="en-US" sz="4000" dirty="0">
                <a:solidFill>
                  <a:prstClr val="black"/>
                </a:solidFill>
                <a:latin typeface="+mn-ea"/>
                <a:cs typeface="+mj-cs"/>
              </a:rPr>
              <a:t>　</a:t>
            </a:r>
            <a:endParaRPr lang="en-US" altLang="ja-JP" sz="4000" dirty="0">
              <a:solidFill>
                <a:prstClr val="black"/>
              </a:solidFill>
              <a:latin typeface="+mn-ea"/>
              <a:cs typeface="+mj-cs"/>
            </a:endParaRPr>
          </a:p>
          <a:p>
            <a:pPr algn="ctr"/>
            <a:r>
              <a:rPr kumimoji="1" lang="ja-JP" altLang="en-US" sz="3200" b="1" i="0" u="sng" strike="noStrike" kern="1200" cap="none" spc="0" normalizeH="0" baseline="0" noProof="0" dirty="0">
                <a:ln>
                  <a:noFill/>
                </a:ln>
                <a:solidFill>
                  <a:prstClr val="black"/>
                </a:solidFill>
                <a:effectLst/>
                <a:uLnTx/>
                <a:uFillTx/>
                <a:latin typeface="+mn-ea"/>
                <a:cs typeface="+mn-cs"/>
              </a:rPr>
              <a:t>活動名：ハロインパーティー</a:t>
            </a:r>
            <a:endParaRPr lang="en-US" altLang="ja-JP" sz="2400" b="1" dirty="0">
              <a:latin typeface="+mn-ea"/>
            </a:endParaRPr>
          </a:p>
          <a:p>
            <a:endParaRPr lang="en-US" altLang="ja-JP" sz="2400" dirty="0"/>
          </a:p>
          <a:p>
            <a:r>
              <a:rPr lang="ja-JP" altLang="en-US" sz="2400" dirty="0"/>
              <a:t>活動内容：ウクライナの子ども達を、ハロインパーティーに招待</a:t>
            </a:r>
            <a:r>
              <a:rPr lang="ja-JP" altLang="en-US" sz="2400" dirty="0">
                <a:latin typeface="+mj-ea"/>
                <a:ea typeface="+mj-ea"/>
              </a:rPr>
              <a:t>！</a:t>
            </a:r>
            <a:r>
              <a:rPr lang="ja-JP" altLang="en-US" sz="2400" dirty="0"/>
              <a:t>❕</a:t>
            </a:r>
          </a:p>
          <a:p>
            <a:r>
              <a:rPr lang="ja-JP" altLang="en-US" sz="2400" dirty="0"/>
              <a:t>パーティ：</a:t>
            </a:r>
            <a:r>
              <a:rPr lang="ja-JP" altLang="en-US" sz="2400" b="1" dirty="0"/>
              <a:t>ウクライナ以外の外国人も参加</a:t>
            </a:r>
            <a:r>
              <a:rPr lang="ja-JP" altLang="en-US" sz="2400" dirty="0"/>
              <a:t>でハロインを楽しむ。</a:t>
            </a:r>
          </a:p>
          <a:p>
            <a:r>
              <a:rPr lang="ja-JP" altLang="en-US" sz="2400" dirty="0"/>
              <a:t>　　　　　舞台パフーマンス、仮想団体のデモストレーションが会場を回る</a:t>
            </a:r>
          </a:p>
          <a:p>
            <a:r>
              <a:rPr lang="ja-JP" altLang="en-US" sz="2400" dirty="0"/>
              <a:t>活動概要：ハロウィンパーティーをウクライナから日本に避難され日本に来て暮　　</a:t>
            </a:r>
            <a:endParaRPr lang="en-US" altLang="ja-JP" sz="2400" dirty="0"/>
          </a:p>
          <a:p>
            <a:r>
              <a:rPr lang="ja-JP" altLang="en-US" sz="2400" dirty="0"/>
              <a:t>　　　　　らしている方が来られています。</a:t>
            </a:r>
          </a:p>
          <a:p>
            <a:r>
              <a:rPr lang="ja-JP" altLang="en-US" dirty="0"/>
              <a:t> </a:t>
            </a:r>
          </a:p>
        </p:txBody>
      </p:sp>
      <p:pic>
        <p:nvPicPr>
          <p:cNvPr id="5" name="図 4">
            <a:extLst>
              <a:ext uri="{FF2B5EF4-FFF2-40B4-BE49-F238E27FC236}">
                <a16:creationId xmlns:a16="http://schemas.microsoft.com/office/drawing/2014/main" id="{7543B063-7BC9-FA60-5ACF-9D5B2042CDD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366625" y="138527"/>
            <a:ext cx="2699677" cy="2024758"/>
          </a:xfrm>
          <a:prstGeom prst="ellipse">
            <a:avLst/>
          </a:prstGeom>
          <a:ln>
            <a:noFill/>
          </a:ln>
          <a:effectLst>
            <a:softEdge rad="112500"/>
          </a:effectLst>
        </p:spPr>
      </p:pic>
      <p:grpSp>
        <p:nvGrpSpPr>
          <p:cNvPr id="10" name="グループ化 9">
            <a:extLst>
              <a:ext uri="{FF2B5EF4-FFF2-40B4-BE49-F238E27FC236}">
                <a16:creationId xmlns:a16="http://schemas.microsoft.com/office/drawing/2014/main" id="{F61DA4B7-D294-4CC3-8C31-B362ED920039}"/>
              </a:ext>
            </a:extLst>
          </p:cNvPr>
          <p:cNvGrpSpPr/>
          <p:nvPr/>
        </p:nvGrpSpPr>
        <p:grpSpPr>
          <a:xfrm>
            <a:off x="1557959" y="3516041"/>
            <a:ext cx="9384727" cy="2729731"/>
            <a:chOff x="1536939" y="3642165"/>
            <a:chExt cx="9384727" cy="2729731"/>
          </a:xfrm>
        </p:grpSpPr>
        <p:pic>
          <p:nvPicPr>
            <p:cNvPr id="6" name="図 5">
              <a:extLst>
                <a:ext uri="{FF2B5EF4-FFF2-40B4-BE49-F238E27FC236}">
                  <a16:creationId xmlns:a16="http://schemas.microsoft.com/office/drawing/2014/main" id="{3E46771E-11DC-5DF1-DB0E-EBCFD6C6C1BE}"/>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156027" y="3709344"/>
              <a:ext cx="2765639" cy="2596864"/>
            </a:xfrm>
            <a:prstGeom prst="rect">
              <a:avLst/>
            </a:prstGeom>
          </p:spPr>
        </p:pic>
        <p:grpSp>
          <p:nvGrpSpPr>
            <p:cNvPr id="8" name="グループ化 7">
              <a:extLst>
                <a:ext uri="{FF2B5EF4-FFF2-40B4-BE49-F238E27FC236}">
                  <a16:creationId xmlns:a16="http://schemas.microsoft.com/office/drawing/2014/main" id="{92B27457-8690-26FA-AA64-FEB81F180253}"/>
                </a:ext>
              </a:extLst>
            </p:cNvPr>
            <p:cNvGrpSpPr/>
            <p:nvPr/>
          </p:nvGrpSpPr>
          <p:grpSpPr>
            <a:xfrm>
              <a:off x="1536939" y="3642165"/>
              <a:ext cx="6030509" cy="2729731"/>
              <a:chOff x="1484387" y="3673696"/>
              <a:chExt cx="6030509" cy="2729731"/>
            </a:xfrm>
          </p:grpSpPr>
          <p:pic>
            <p:nvPicPr>
              <p:cNvPr id="7" name="図 6">
                <a:extLst>
                  <a:ext uri="{FF2B5EF4-FFF2-40B4-BE49-F238E27FC236}">
                    <a16:creationId xmlns:a16="http://schemas.microsoft.com/office/drawing/2014/main" id="{C3BD2E29-C3F8-09E8-DB59-B12DF777B529}"/>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484387" y="3673696"/>
                <a:ext cx="2963478" cy="2643022"/>
              </a:xfrm>
              <a:prstGeom prst="rect">
                <a:avLst/>
              </a:prstGeom>
            </p:spPr>
          </p:pic>
          <p:pic>
            <p:nvPicPr>
              <p:cNvPr id="2" name="図 1">
                <a:extLst>
                  <a:ext uri="{FF2B5EF4-FFF2-40B4-BE49-F238E27FC236}">
                    <a16:creationId xmlns:a16="http://schemas.microsoft.com/office/drawing/2014/main" id="{B6111D28-2437-865E-36BE-8642285EFA36}"/>
                  </a:ext>
                </a:extLst>
              </p:cNvPr>
              <p:cNvPicPr>
                <a:picLocks noChangeAspect="1"/>
              </p:cNvPicPr>
              <p:nvPr/>
            </p:nvPicPr>
            <p:blipFill>
              <a:blip r:embed="rId8"/>
              <a:stretch>
                <a:fillRect/>
              </a:stretch>
            </p:blipFill>
            <p:spPr>
              <a:xfrm>
                <a:off x="4983946" y="3700312"/>
                <a:ext cx="2530950" cy="2703115"/>
              </a:xfrm>
              <a:prstGeom prst="rect">
                <a:avLst/>
              </a:prstGeom>
            </p:spPr>
          </p:pic>
        </p:grpSp>
      </p:grpSp>
    </p:spTree>
    <p:extLst>
      <p:ext uri="{BB962C8B-B14F-4D97-AF65-F5344CB8AC3E}">
        <p14:creationId xmlns:p14="http://schemas.microsoft.com/office/powerpoint/2010/main" val="642479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EB7C49C-F1AF-6613-7BBD-A703A260000C}"/>
              </a:ext>
            </a:extLst>
          </p:cNvPr>
          <p:cNvSpPr txBox="1"/>
          <p:nvPr/>
        </p:nvSpPr>
        <p:spPr>
          <a:xfrm>
            <a:off x="515008" y="371858"/>
            <a:ext cx="11236268" cy="41242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4000" dirty="0">
                <a:solidFill>
                  <a:prstClr val="black"/>
                </a:solidFill>
                <a:latin typeface="+mn-ea"/>
                <a:cs typeface="+mj-cs"/>
              </a:rPr>
              <a:t>ウクライナ避難民支援</a:t>
            </a:r>
            <a:r>
              <a:rPr lang="en-US" altLang="ja-JP" sz="4000" dirty="0">
                <a:solidFill>
                  <a:prstClr val="black"/>
                </a:solidFill>
                <a:latin typeface="+mn-ea"/>
                <a:cs typeface="+mj-cs"/>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dirty="0">
                <a:solidFill>
                  <a:schemeClr val="tx1">
                    <a:lumMod val="85000"/>
                    <a:lumOff val="15000"/>
                  </a:schemeClr>
                </a:solidFill>
                <a:latin typeface="+mj-lt"/>
                <a:ea typeface="+mj-ea"/>
                <a:cs typeface="+mj-cs"/>
              </a:rPr>
              <a:t>活動名：ハロインパーティー</a:t>
            </a:r>
            <a:endParaRPr kumimoji="1" lang="en-US" altLang="ja-JP" sz="3200" b="1" dirty="0">
              <a:solidFill>
                <a:schemeClr val="tx1">
                  <a:lumMod val="85000"/>
                  <a:lumOff val="15000"/>
                </a:schemeClr>
              </a:solidFill>
              <a:latin typeface="+mj-lt"/>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mn-ea"/>
                <a:cs typeface="+mn-cs"/>
              </a:rPr>
              <a:t>活動内容：ウクライナの子ども達を、ハロインパーティーに招待</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ea"/>
                <a:cs typeface="+mn-cs"/>
              </a:rPr>
              <a:t>　おもちゃづくり、バルーン、ハロイングッツプレゼントで出展</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ea"/>
                <a:cs typeface="+mn-cs"/>
              </a:rPr>
              <a:t>　参加者：おもちゃ作りブース＝ネット大阪おもちゃ大阪校メンバー</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ea"/>
                <a:cs typeface="+mn-cs"/>
              </a:rPr>
              <a:t>　　　　：バルーンコーナー＝大阪市</a:t>
            </a:r>
            <a:r>
              <a:rPr kumimoji="1" lang="en-US" altLang="ja-JP" sz="2400" b="0" i="0" u="none" strike="noStrike" kern="1200" cap="none" spc="0" normalizeH="0" baseline="0" noProof="0" dirty="0">
                <a:ln>
                  <a:noFill/>
                </a:ln>
                <a:solidFill>
                  <a:prstClr val="black"/>
                </a:solidFill>
                <a:effectLst/>
                <a:uLnTx/>
                <a:uFillTx/>
                <a:latin typeface="+mn-ea"/>
                <a:cs typeface="+mn-cs"/>
              </a:rPr>
              <a:t>SA</a:t>
            </a:r>
            <a:r>
              <a:rPr kumimoji="1" lang="ja-JP" altLang="en-US" sz="2400" b="0" i="0" u="none" strike="noStrike" kern="1200" cap="none" spc="0" normalizeH="0" baseline="0" noProof="0" dirty="0">
                <a:ln>
                  <a:noFill/>
                </a:ln>
                <a:solidFill>
                  <a:prstClr val="black"/>
                </a:solidFill>
                <a:effectLst/>
                <a:uLnTx/>
                <a:uFillTx/>
                <a:latin typeface="+mn-ea"/>
                <a:cs typeface="+mn-cs"/>
              </a:rPr>
              <a:t>北野</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mn-ea"/>
              </a:rPr>
              <a:t>※</a:t>
            </a:r>
            <a:r>
              <a:rPr lang="ja-JP" altLang="en-US" sz="2400" dirty="0">
                <a:solidFill>
                  <a:prstClr val="black"/>
                </a:solidFill>
                <a:latin typeface="+mn-ea"/>
              </a:rPr>
              <a:t>ウクライナの方々だけではなく、様々な 国から日本に来て暮らしている方が　</a:t>
            </a:r>
            <a:endParaRPr lang="en-US" altLang="ja-JP" sz="2400" dirty="0">
              <a:solidFill>
                <a:prstClr val="black"/>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mn-ea"/>
              </a:rPr>
              <a:t>　来られます。 </a:t>
            </a:r>
            <a:r>
              <a:rPr lang="ja-JP" altLang="en-US" sz="2400" b="1" dirty="0">
                <a:solidFill>
                  <a:prstClr val="black"/>
                </a:solidFill>
                <a:latin typeface="+mn-ea"/>
              </a:rPr>
              <a:t>今回はウクライナ人向けのブースを作って、</a:t>
            </a:r>
            <a:r>
              <a:rPr lang="ja-JP" altLang="en-US" sz="2400" dirty="0">
                <a:solidFill>
                  <a:prstClr val="black"/>
                </a:solidFill>
                <a:latin typeface="+mn-ea"/>
              </a:rPr>
              <a:t>子どもさん向けの　</a:t>
            </a:r>
            <a:endParaRPr lang="en-US" altLang="ja-JP" sz="2400" dirty="0">
              <a:solidFill>
                <a:prstClr val="black"/>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mn-ea"/>
              </a:rPr>
              <a:t> </a:t>
            </a:r>
            <a:r>
              <a:rPr lang="ja-JP" altLang="en-US" sz="2400" b="1" dirty="0">
                <a:solidFill>
                  <a:prstClr val="black"/>
                </a:solidFill>
                <a:latin typeface="+mn-ea"/>
              </a:rPr>
              <a:t>「おもちゃ作り」やバルーン</a:t>
            </a:r>
            <a:r>
              <a:rPr lang="ja-JP" altLang="en-US" sz="2400" dirty="0">
                <a:solidFill>
                  <a:prstClr val="black"/>
                </a:solidFill>
                <a:latin typeface="+mn-ea"/>
              </a:rPr>
              <a:t>、仮装の 為のお面を渡したりしました。 </a:t>
            </a:r>
            <a:r>
              <a:rPr lang="ja-JP" altLang="en-US" dirty="0">
                <a:latin typeface="+mn-ea"/>
              </a:rPr>
              <a:t>	</a:t>
            </a:r>
          </a:p>
          <a:p>
            <a:r>
              <a:rPr lang="ja-JP" altLang="en-US" dirty="0"/>
              <a:t>	</a:t>
            </a:r>
          </a:p>
        </p:txBody>
      </p:sp>
      <p:pic>
        <p:nvPicPr>
          <p:cNvPr id="4" name="図 3">
            <a:extLst>
              <a:ext uri="{FF2B5EF4-FFF2-40B4-BE49-F238E27FC236}">
                <a16:creationId xmlns:a16="http://schemas.microsoft.com/office/drawing/2014/main" id="{F929E6EE-3112-D48F-1820-CE9428229A2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5601" y="4207875"/>
            <a:ext cx="3342228" cy="2506673"/>
          </a:xfrm>
          <a:prstGeom prst="rect">
            <a:avLst/>
          </a:prstGeom>
        </p:spPr>
      </p:pic>
      <p:pic>
        <p:nvPicPr>
          <p:cNvPr id="5" name="図 4">
            <a:extLst>
              <a:ext uri="{FF2B5EF4-FFF2-40B4-BE49-F238E27FC236}">
                <a16:creationId xmlns:a16="http://schemas.microsoft.com/office/drawing/2014/main" id="{CE35AD65-8A45-0D0D-8FB9-360711D0D84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01927" y="4323493"/>
            <a:ext cx="3617356" cy="2383102"/>
          </a:xfrm>
          <a:prstGeom prst="rect">
            <a:avLst/>
          </a:prstGeom>
        </p:spPr>
      </p:pic>
      <p:pic>
        <p:nvPicPr>
          <p:cNvPr id="6" name="図 5">
            <a:extLst>
              <a:ext uri="{FF2B5EF4-FFF2-40B4-BE49-F238E27FC236}">
                <a16:creationId xmlns:a16="http://schemas.microsoft.com/office/drawing/2014/main" id="{5BDBFB71-4CC0-82F4-D767-62F3DAB9852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12721" r="14252"/>
          <a:stretch/>
        </p:blipFill>
        <p:spPr bwMode="auto">
          <a:xfrm rot="5400000">
            <a:off x="8701298" y="3740843"/>
            <a:ext cx="2354577" cy="35547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5176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8E2994BE-A046-6011-3063-5F796C210C4F}"/>
              </a:ext>
            </a:extLst>
          </p:cNvPr>
          <p:cNvPicPr>
            <a:picLocks noChangeAspect="1"/>
          </p:cNvPicPr>
          <p:nvPr/>
        </p:nvPicPr>
        <p:blipFill>
          <a:blip r:embed="rId2"/>
          <a:srcRect t="15612" b="38956"/>
          <a:stretch/>
        </p:blipFill>
        <p:spPr>
          <a:xfrm>
            <a:off x="1996966" y="3952638"/>
            <a:ext cx="8492358" cy="2737197"/>
          </a:xfrm>
          <a:prstGeom prst="rect">
            <a:avLst/>
          </a:prstGeom>
        </p:spPr>
      </p:pic>
      <p:sp>
        <p:nvSpPr>
          <p:cNvPr id="7" name="タイトル 6">
            <a:extLst>
              <a:ext uri="{FF2B5EF4-FFF2-40B4-BE49-F238E27FC236}">
                <a16:creationId xmlns:a16="http://schemas.microsoft.com/office/drawing/2014/main" id="{D1C60ED6-DBA4-6FB3-2512-D07BE8449BA6}"/>
              </a:ext>
            </a:extLst>
          </p:cNvPr>
          <p:cNvSpPr>
            <a:spLocks noGrp="1"/>
          </p:cNvSpPr>
          <p:nvPr>
            <p:ph type="title"/>
          </p:nvPr>
        </p:nvSpPr>
        <p:spPr>
          <a:xfrm>
            <a:off x="3279227" y="144407"/>
            <a:ext cx="6159063" cy="1325563"/>
          </a:xfrm>
        </p:spPr>
        <p:txBody>
          <a:bodyPr>
            <a:normAutofit/>
          </a:bodyPr>
          <a:lstStyle/>
          <a:p>
            <a:pPr algn="ctr"/>
            <a:r>
              <a:rPr lang="ja-JP" altLang="en-US" dirty="0">
                <a:solidFill>
                  <a:srgbClr val="FF0000"/>
                </a:solidFill>
              </a:rPr>
              <a:t>■</a:t>
            </a:r>
            <a:r>
              <a:rPr lang="en-US" altLang="ja-JP" dirty="0">
                <a:solidFill>
                  <a:srgbClr val="FF0000"/>
                </a:solidFill>
              </a:rPr>
              <a:t>7-</a:t>
            </a:r>
            <a:r>
              <a:rPr lang="ja-JP" altLang="en-US" dirty="0"/>
              <a:t>ウクライナ避難民支援</a:t>
            </a:r>
            <a:r>
              <a:rPr lang="en-US" altLang="ja-JP" dirty="0"/>
              <a:t>-2</a:t>
            </a:r>
            <a:r>
              <a:rPr lang="ja-JP" altLang="en-US" dirty="0"/>
              <a:t>　</a:t>
            </a:r>
            <a:br>
              <a:rPr lang="en-US" altLang="ja-JP" dirty="0"/>
            </a:br>
            <a:r>
              <a:rPr lang="ja-JP" altLang="en-US" dirty="0"/>
              <a:t>　　</a:t>
            </a:r>
            <a:r>
              <a:rPr lang="ja-JP" altLang="en-US" sz="3200" b="1" dirty="0"/>
              <a:t>活動名：料理講習会</a:t>
            </a:r>
          </a:p>
        </p:txBody>
      </p:sp>
      <p:sp>
        <p:nvSpPr>
          <p:cNvPr id="9" name="テキスト ボックス 8">
            <a:extLst>
              <a:ext uri="{FF2B5EF4-FFF2-40B4-BE49-F238E27FC236}">
                <a16:creationId xmlns:a16="http://schemas.microsoft.com/office/drawing/2014/main" id="{BC5E30C1-D6EA-A46E-1E30-E6FD6AF32EB2}"/>
              </a:ext>
            </a:extLst>
          </p:cNvPr>
          <p:cNvSpPr txBox="1"/>
          <p:nvPr/>
        </p:nvSpPr>
        <p:spPr>
          <a:xfrm>
            <a:off x="756746" y="1469353"/>
            <a:ext cx="11151474" cy="3046988"/>
          </a:xfrm>
          <a:prstGeom prst="rect">
            <a:avLst/>
          </a:prstGeom>
          <a:noFill/>
        </p:spPr>
        <p:txBody>
          <a:bodyPr wrap="square">
            <a:spAutoFit/>
          </a:bodyPr>
          <a:lstStyle/>
          <a:p>
            <a:r>
              <a:rPr lang="ja-JP" altLang="en-US" sz="2400" dirty="0">
                <a:latin typeface="+mn-ea"/>
              </a:rPr>
              <a:t>活動名　 ： </a:t>
            </a:r>
            <a:r>
              <a:rPr lang="ja-JP" altLang="en-US" sz="2400" b="1" dirty="0">
                <a:latin typeface="+mn-ea"/>
              </a:rPr>
              <a:t>ネット大阪主催 </a:t>
            </a:r>
            <a:r>
              <a:rPr lang="ja-JP" altLang="en-US" sz="2400" dirty="0">
                <a:latin typeface="+mn-ea"/>
              </a:rPr>
              <a:t>ウクライナ避難民支援「料理講習会」 活 動</a:t>
            </a:r>
            <a:endParaRPr lang="en-US" altLang="ja-JP" sz="2400" dirty="0">
              <a:latin typeface="+mn-ea"/>
            </a:endParaRPr>
          </a:p>
          <a:p>
            <a:r>
              <a:rPr lang="ja-JP" altLang="en-US" sz="2400" dirty="0">
                <a:latin typeface="+mn-ea"/>
              </a:rPr>
              <a:t>活動会場 ：クレイ大阪中央（４</a:t>
            </a:r>
            <a:r>
              <a:rPr lang="en-US" altLang="ja-JP" sz="2400" dirty="0">
                <a:latin typeface="+mn-ea"/>
              </a:rPr>
              <a:t>F</a:t>
            </a:r>
            <a:r>
              <a:rPr lang="ja-JP" altLang="en-US" sz="2400" dirty="0">
                <a:latin typeface="+mn-ea"/>
              </a:rPr>
              <a:t>調理実習室）                  報告者：大川 </a:t>
            </a:r>
            <a:endParaRPr lang="en-US" altLang="ja-JP" sz="2400" dirty="0">
              <a:latin typeface="+mn-ea"/>
            </a:endParaRPr>
          </a:p>
          <a:p>
            <a:r>
              <a:rPr lang="ja-JP" altLang="en-US" sz="2400" dirty="0">
                <a:latin typeface="+mn-ea"/>
              </a:rPr>
              <a:t>活動月日 ：</a:t>
            </a:r>
            <a:r>
              <a:rPr lang="en-US" altLang="ja-JP" sz="2400" dirty="0">
                <a:latin typeface="+mn-ea"/>
              </a:rPr>
              <a:t>2024</a:t>
            </a:r>
            <a:r>
              <a:rPr lang="ja-JP" altLang="en-US" sz="2400" dirty="0">
                <a:latin typeface="+mn-ea"/>
              </a:rPr>
              <a:t>年</a:t>
            </a:r>
            <a:r>
              <a:rPr lang="en-US" altLang="ja-JP" sz="2400" dirty="0">
                <a:latin typeface="+mn-ea"/>
              </a:rPr>
              <a:t>11</a:t>
            </a:r>
            <a:r>
              <a:rPr lang="ja-JP" altLang="en-US" sz="2400" dirty="0">
                <a:latin typeface="+mn-ea"/>
              </a:rPr>
              <a:t>月</a:t>
            </a:r>
            <a:r>
              <a:rPr lang="en-US" altLang="ja-JP" sz="2400" dirty="0">
                <a:latin typeface="+mn-ea"/>
              </a:rPr>
              <a:t>2</a:t>
            </a:r>
            <a:r>
              <a:rPr lang="ja-JP" altLang="en-US" sz="2400" dirty="0">
                <a:latin typeface="+mn-ea"/>
              </a:rPr>
              <a:t>日（土</a:t>
            </a:r>
            <a:r>
              <a:rPr lang="ja-JP" altLang="en-US" dirty="0">
                <a:latin typeface="+mn-ea"/>
              </a:rPr>
              <a:t>） </a:t>
            </a:r>
            <a:r>
              <a:rPr lang="en-US" altLang="ja-JP" dirty="0">
                <a:latin typeface="+mn-ea"/>
              </a:rPr>
              <a:t>AM11:00</a:t>
            </a:r>
            <a:r>
              <a:rPr lang="ja-JP" altLang="en-US" dirty="0">
                <a:latin typeface="+mn-ea"/>
              </a:rPr>
              <a:t>～</a:t>
            </a:r>
            <a:r>
              <a:rPr lang="en-US" altLang="ja-JP" dirty="0">
                <a:latin typeface="+mn-ea"/>
              </a:rPr>
              <a:t>PM3</a:t>
            </a:r>
            <a:r>
              <a:rPr lang="ja-JP" altLang="en-US" dirty="0">
                <a:latin typeface="+mn-ea"/>
              </a:rPr>
              <a:t>：</a:t>
            </a:r>
            <a:r>
              <a:rPr lang="en-US" altLang="ja-JP" dirty="0">
                <a:latin typeface="+mn-ea"/>
              </a:rPr>
              <a:t>00      </a:t>
            </a:r>
            <a:r>
              <a:rPr lang="ja-JP" altLang="en-US" sz="2400" dirty="0">
                <a:latin typeface="+mn-ea"/>
              </a:rPr>
              <a:t>推進リーダ ：村松 </a:t>
            </a:r>
            <a:endParaRPr lang="en-US" altLang="ja-JP" sz="2400" dirty="0">
              <a:latin typeface="+mn-ea"/>
            </a:endParaRPr>
          </a:p>
          <a:p>
            <a:r>
              <a:rPr lang="ja-JP" altLang="en-US" sz="2400" dirty="0">
                <a:latin typeface="+mn-ea"/>
              </a:rPr>
              <a:t>講   師    ：奥田、森下 活動内容 料理講習 </a:t>
            </a:r>
            <a:r>
              <a:rPr lang="ja-JP" altLang="en-US" sz="2400" b="1" dirty="0">
                <a:latin typeface="+mn-ea"/>
              </a:rPr>
              <a:t>日本料理調理テーブル</a:t>
            </a:r>
            <a:endParaRPr lang="en-US" altLang="ja-JP" sz="2400" b="1" dirty="0">
              <a:latin typeface="+mn-ea"/>
            </a:endParaRPr>
          </a:p>
          <a:p>
            <a:r>
              <a:rPr lang="ja-JP" altLang="en-US" sz="2400" dirty="0">
                <a:latin typeface="+mn-ea"/>
              </a:rPr>
              <a:t>料   理    ：</a:t>
            </a:r>
            <a:r>
              <a:rPr lang="en-US" altLang="ja-JP" sz="2400" b="1" dirty="0">
                <a:latin typeface="+mn-ea"/>
              </a:rPr>
              <a:t>A</a:t>
            </a:r>
            <a:r>
              <a:rPr lang="ja-JP" altLang="en-US" sz="2400" b="1" dirty="0">
                <a:latin typeface="+mn-ea"/>
              </a:rPr>
              <a:t>混ぜご飯 　</a:t>
            </a:r>
            <a:r>
              <a:rPr lang="en-US" altLang="ja-JP" sz="2400" b="1" dirty="0">
                <a:latin typeface="+mn-ea"/>
              </a:rPr>
              <a:t>B</a:t>
            </a:r>
            <a:r>
              <a:rPr lang="ja-JP" altLang="en-US" sz="2400" b="1" dirty="0">
                <a:latin typeface="+mn-ea"/>
              </a:rPr>
              <a:t>筑前煮 　</a:t>
            </a:r>
            <a:r>
              <a:rPr lang="en-US" altLang="ja-JP" sz="2400" b="1" dirty="0">
                <a:latin typeface="+mn-ea"/>
              </a:rPr>
              <a:t>C</a:t>
            </a:r>
            <a:r>
              <a:rPr lang="ja-JP" altLang="en-US" sz="2400" b="1" dirty="0">
                <a:latin typeface="+mn-ea"/>
              </a:rPr>
              <a:t>天ぷら 　</a:t>
            </a:r>
            <a:r>
              <a:rPr lang="en-US" altLang="ja-JP" sz="2400" b="1" dirty="0">
                <a:latin typeface="+mn-ea"/>
              </a:rPr>
              <a:t>D</a:t>
            </a:r>
            <a:r>
              <a:rPr lang="ja-JP" altLang="en-US" sz="2400" b="1" dirty="0">
                <a:latin typeface="+mn-ea"/>
              </a:rPr>
              <a:t>出し巻き卵</a:t>
            </a:r>
            <a:endParaRPr lang="en-US" altLang="ja-JP" sz="2400" b="1" dirty="0">
              <a:latin typeface="+mn-ea"/>
            </a:endParaRPr>
          </a:p>
          <a:p>
            <a:r>
              <a:rPr lang="ja-JP" altLang="en-US" sz="2400" dirty="0">
                <a:latin typeface="+mn-ea"/>
              </a:rPr>
              <a:t> 　　（＋味噌汁、紅白なます）講師の指導で食材加工料理を仕上げる </a:t>
            </a:r>
            <a:endParaRPr lang="en-US" altLang="ja-JP" sz="2400" dirty="0">
              <a:latin typeface="+mn-ea"/>
            </a:endParaRPr>
          </a:p>
          <a:p>
            <a:r>
              <a:rPr lang="ja-JP" altLang="en-US" sz="2400" dirty="0">
                <a:latin typeface="+mn-ea"/>
              </a:rPr>
              <a:t>参加者 ：ウクライナ人 ・日本人スタッフ </a:t>
            </a:r>
            <a:r>
              <a:rPr lang="ja-JP" altLang="en-US" sz="2400" b="1" dirty="0">
                <a:latin typeface="+mn-ea"/>
              </a:rPr>
              <a:t>ウクライナ人参加者</a:t>
            </a:r>
            <a:r>
              <a:rPr lang="en-US" altLang="ja-JP" sz="2400" b="1" dirty="0">
                <a:latin typeface="+mn-ea"/>
              </a:rPr>
              <a:t>12</a:t>
            </a:r>
            <a:r>
              <a:rPr lang="ja-JP" altLang="en-US" sz="2400" b="1" dirty="0">
                <a:latin typeface="+mn-ea"/>
              </a:rPr>
              <a:t>名</a:t>
            </a:r>
            <a:r>
              <a:rPr lang="ja-JP" altLang="en-US" sz="1600" dirty="0">
                <a:latin typeface="+mn-ea"/>
              </a:rPr>
              <a:t>（内</a:t>
            </a:r>
            <a:r>
              <a:rPr lang="en-US" altLang="ja-JP" sz="1600" dirty="0">
                <a:latin typeface="+mn-ea"/>
              </a:rPr>
              <a:t>1</a:t>
            </a:r>
            <a:r>
              <a:rPr lang="ja-JP" altLang="en-US" sz="1600" dirty="0">
                <a:latin typeface="+mn-ea"/>
              </a:rPr>
              <a:t>名日本人</a:t>
            </a:r>
            <a:r>
              <a:rPr lang="ja-JP" altLang="en-US" sz="1600" dirty="0"/>
              <a:t>） </a:t>
            </a:r>
            <a:endParaRPr lang="en-US" altLang="ja-JP" sz="1600" dirty="0"/>
          </a:p>
          <a:p>
            <a:endParaRPr lang="ja-JP" altLang="en-US" sz="2400" dirty="0"/>
          </a:p>
        </p:txBody>
      </p:sp>
    </p:spTree>
    <p:extLst>
      <p:ext uri="{BB962C8B-B14F-4D97-AF65-F5344CB8AC3E}">
        <p14:creationId xmlns:p14="http://schemas.microsoft.com/office/powerpoint/2010/main" val="2940062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1AFFD4B-980A-CF35-0EB1-FC691BD0F95F}"/>
              </a:ext>
            </a:extLst>
          </p:cNvPr>
          <p:cNvPicPr>
            <a:picLocks noChangeAspect="1"/>
          </p:cNvPicPr>
          <p:nvPr/>
        </p:nvPicPr>
        <p:blipFill>
          <a:blip r:embed="rId2"/>
          <a:stretch>
            <a:fillRect/>
          </a:stretch>
        </p:blipFill>
        <p:spPr>
          <a:xfrm>
            <a:off x="1575750" y="3726838"/>
            <a:ext cx="9397050" cy="2956816"/>
          </a:xfrm>
          <a:prstGeom prst="rect">
            <a:avLst/>
          </a:prstGeom>
        </p:spPr>
      </p:pic>
      <p:sp>
        <p:nvSpPr>
          <p:cNvPr id="2" name="タイトル 1">
            <a:extLst>
              <a:ext uri="{FF2B5EF4-FFF2-40B4-BE49-F238E27FC236}">
                <a16:creationId xmlns:a16="http://schemas.microsoft.com/office/drawing/2014/main" id="{CED5B409-9B52-B7B4-2804-AFD3500B4D05}"/>
              </a:ext>
            </a:extLst>
          </p:cNvPr>
          <p:cNvSpPr>
            <a:spLocks noGrp="1"/>
          </p:cNvSpPr>
          <p:nvPr>
            <p:ph type="title"/>
          </p:nvPr>
        </p:nvSpPr>
        <p:spPr>
          <a:xfrm>
            <a:off x="3402724" y="239002"/>
            <a:ext cx="6109138" cy="938158"/>
          </a:xfrm>
        </p:spPr>
        <p:txBody>
          <a:bodyPr/>
          <a:lstStyle/>
          <a:p>
            <a:r>
              <a:rPr kumimoji="1" lang="ja-JP" altLang="en-US" dirty="0"/>
              <a:t>ウクライナ避難民支援</a:t>
            </a:r>
            <a:r>
              <a:rPr kumimoji="1" lang="en-US" altLang="ja-JP" dirty="0"/>
              <a:t>-</a:t>
            </a:r>
            <a:r>
              <a:rPr lang="en-US" altLang="ja-JP" dirty="0"/>
              <a:t>2-1</a:t>
            </a:r>
            <a:endParaRPr kumimoji="1" lang="ja-JP" altLang="en-US" dirty="0"/>
          </a:p>
        </p:txBody>
      </p:sp>
      <p:sp>
        <p:nvSpPr>
          <p:cNvPr id="4" name="テキスト ボックス 3">
            <a:extLst>
              <a:ext uri="{FF2B5EF4-FFF2-40B4-BE49-F238E27FC236}">
                <a16:creationId xmlns:a16="http://schemas.microsoft.com/office/drawing/2014/main" id="{A958E564-8581-98F4-B333-8852DB08635B}"/>
              </a:ext>
            </a:extLst>
          </p:cNvPr>
          <p:cNvSpPr txBox="1"/>
          <p:nvPr/>
        </p:nvSpPr>
        <p:spPr>
          <a:xfrm>
            <a:off x="809297" y="980954"/>
            <a:ext cx="11540358" cy="2677656"/>
          </a:xfrm>
          <a:prstGeom prst="rect">
            <a:avLst/>
          </a:prstGeom>
          <a:noFill/>
        </p:spPr>
        <p:txBody>
          <a:bodyPr wrap="square">
            <a:spAutoFit/>
          </a:bodyPr>
          <a:lstStyle/>
          <a:p>
            <a:r>
              <a:rPr lang="ja-JP" altLang="en-US" sz="2400" b="1" dirty="0"/>
              <a:t>料理</a:t>
            </a:r>
            <a:r>
              <a:rPr lang="ja-JP" altLang="en-US" sz="2400" dirty="0"/>
              <a:t>：</a:t>
            </a:r>
            <a:r>
              <a:rPr lang="en-US" altLang="ja-JP" sz="2400" dirty="0"/>
              <a:t>A</a:t>
            </a:r>
            <a:r>
              <a:rPr lang="ja-JP" altLang="en-US" sz="2400" dirty="0"/>
              <a:t>混ぜご飯 　</a:t>
            </a:r>
            <a:r>
              <a:rPr lang="en-US" altLang="ja-JP" sz="2400" dirty="0"/>
              <a:t>B</a:t>
            </a:r>
            <a:r>
              <a:rPr lang="ja-JP" altLang="en-US" sz="2400" dirty="0"/>
              <a:t>筑前煮 　</a:t>
            </a:r>
            <a:r>
              <a:rPr lang="en-US" altLang="ja-JP" sz="2400" dirty="0"/>
              <a:t>C</a:t>
            </a:r>
            <a:r>
              <a:rPr lang="ja-JP" altLang="en-US" sz="2400" dirty="0"/>
              <a:t>天ぷら 　</a:t>
            </a:r>
            <a:r>
              <a:rPr lang="en-US" altLang="ja-JP" sz="2400" dirty="0"/>
              <a:t>D</a:t>
            </a:r>
            <a:r>
              <a:rPr lang="ja-JP" altLang="en-US" sz="2400" dirty="0"/>
              <a:t>出し巻き卵 （＋味噌汁、紅白なます）</a:t>
            </a:r>
            <a:endParaRPr lang="en-US" altLang="ja-JP" sz="2400" dirty="0"/>
          </a:p>
          <a:p>
            <a:r>
              <a:rPr lang="ja-JP" altLang="en-US" sz="2400" dirty="0"/>
              <a:t>　　　講師の指導で食材加工料理を仕上げる </a:t>
            </a:r>
            <a:endParaRPr lang="en-US" altLang="ja-JP" sz="2400" dirty="0"/>
          </a:p>
          <a:p>
            <a:r>
              <a:rPr lang="ja-JP" altLang="en-US" sz="2400" b="1" dirty="0"/>
              <a:t>参加者 </a:t>
            </a:r>
            <a:r>
              <a:rPr lang="ja-JP" altLang="en-US" sz="2400" dirty="0"/>
              <a:t>：ウクライナ人 </a:t>
            </a:r>
            <a:r>
              <a:rPr lang="en-US" altLang="ja-JP" sz="2400" dirty="0"/>
              <a:t>,</a:t>
            </a:r>
            <a:r>
              <a:rPr lang="ja-JP" altLang="en-US" sz="2400" dirty="0"/>
              <a:t>日本人スタッフ </a:t>
            </a:r>
            <a:r>
              <a:rPr lang="ja-JP" altLang="en-US" sz="2400" b="1" dirty="0"/>
              <a:t>ウクライナ人参加者</a:t>
            </a:r>
            <a:r>
              <a:rPr lang="en-US" altLang="ja-JP" sz="2400" b="1" dirty="0"/>
              <a:t>12</a:t>
            </a:r>
            <a:r>
              <a:rPr lang="ja-JP" altLang="en-US" sz="2400" b="1" dirty="0"/>
              <a:t>名</a:t>
            </a:r>
            <a:r>
              <a:rPr lang="ja-JP" altLang="en-US" sz="2400" dirty="0"/>
              <a:t>（内</a:t>
            </a:r>
            <a:r>
              <a:rPr lang="en-US" altLang="ja-JP" sz="2400" dirty="0"/>
              <a:t>1</a:t>
            </a:r>
            <a:r>
              <a:rPr lang="ja-JP" altLang="en-US" sz="2400" dirty="0"/>
              <a:t>名日本人） </a:t>
            </a:r>
            <a:endParaRPr lang="en-US" altLang="ja-JP" sz="2400" dirty="0"/>
          </a:p>
          <a:p>
            <a:r>
              <a:rPr lang="ja-JP" altLang="en-US" sz="2400" dirty="0"/>
              <a:t>＊参加者全員に交通費支給 </a:t>
            </a:r>
            <a:r>
              <a:rPr lang="ja-JP" altLang="en-US" sz="2400" b="1" dirty="0"/>
              <a:t>日本人参加者 講師</a:t>
            </a:r>
            <a:r>
              <a:rPr lang="en-US" altLang="ja-JP" sz="2400" b="1" dirty="0"/>
              <a:t>2</a:t>
            </a:r>
            <a:r>
              <a:rPr lang="ja-JP" altLang="en-US" sz="2400" b="1" dirty="0"/>
              <a:t>名</a:t>
            </a:r>
            <a:r>
              <a:rPr lang="ja-JP" altLang="en-US" sz="2400" dirty="0"/>
              <a:t>奥田、森下 </a:t>
            </a:r>
            <a:r>
              <a:rPr lang="ja-JP" altLang="en-US" sz="2400" b="1" dirty="0"/>
              <a:t>アシスタント</a:t>
            </a:r>
            <a:r>
              <a:rPr lang="en-US" altLang="ja-JP" sz="2400" b="1" dirty="0"/>
              <a:t>7</a:t>
            </a:r>
            <a:r>
              <a:rPr lang="ja-JP" altLang="en-US" sz="2400" b="1" dirty="0"/>
              <a:t>名 </a:t>
            </a:r>
            <a:endParaRPr lang="en-US" altLang="ja-JP" sz="2400" b="1" dirty="0"/>
          </a:p>
          <a:p>
            <a:r>
              <a:rPr lang="ja-JP" altLang="en-US" sz="2400" b="1" dirty="0"/>
              <a:t>　</a:t>
            </a:r>
            <a:r>
              <a:rPr lang="en-US" altLang="ja-JP" sz="2400" dirty="0"/>
              <a:t>R</a:t>
            </a:r>
            <a:r>
              <a:rPr lang="ja-JP" altLang="en-US" sz="2400" dirty="0"/>
              <a:t>村松、長澤、大川、森川、二葉、馬場、手塚</a:t>
            </a:r>
            <a:r>
              <a:rPr lang="ja-JP" altLang="en-US" sz="2400" b="1" dirty="0"/>
              <a:t>計</a:t>
            </a:r>
            <a:r>
              <a:rPr lang="en-US" altLang="ja-JP" sz="2400" b="1" dirty="0"/>
              <a:t>9</a:t>
            </a:r>
            <a:r>
              <a:rPr lang="ja-JP" altLang="en-US" sz="2400" b="1" dirty="0"/>
              <a:t>名参加</a:t>
            </a:r>
            <a:endParaRPr lang="en-US" altLang="ja-JP" sz="2400" b="1" dirty="0"/>
          </a:p>
          <a:p>
            <a:r>
              <a:rPr lang="ja-JP" altLang="en-US" sz="2400" dirty="0"/>
              <a:t>　</a:t>
            </a:r>
            <a:r>
              <a:rPr lang="ja-JP" altLang="en-US" sz="2400" b="1" dirty="0"/>
              <a:t>お食事タイム </a:t>
            </a:r>
            <a:r>
              <a:rPr lang="en-US" altLang="ja-JP" sz="2400" dirty="0"/>
              <a:t>A,B,C,</a:t>
            </a:r>
            <a:r>
              <a:rPr lang="ja-JP" altLang="en-US" sz="2400" dirty="0"/>
              <a:t>に分かれ懇談 簡単な自己紹介 今後のアンケートヒアリング</a:t>
            </a:r>
            <a:endParaRPr lang="en-US" altLang="ja-JP" sz="2400" dirty="0"/>
          </a:p>
          <a:p>
            <a:r>
              <a:rPr lang="ja-JP" altLang="en-US" sz="2400" dirty="0"/>
              <a:t> 　日本の事、ウクライナの事</a:t>
            </a:r>
          </a:p>
        </p:txBody>
      </p:sp>
    </p:spTree>
    <p:extLst>
      <p:ext uri="{BB962C8B-B14F-4D97-AF65-F5344CB8AC3E}">
        <p14:creationId xmlns:p14="http://schemas.microsoft.com/office/powerpoint/2010/main" val="743017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F97A4A-D277-DA44-4B69-A54B60E0FC78}"/>
              </a:ext>
            </a:extLst>
          </p:cNvPr>
          <p:cNvSpPr>
            <a:spLocks noGrp="1"/>
          </p:cNvSpPr>
          <p:nvPr>
            <p:ph type="title"/>
          </p:nvPr>
        </p:nvSpPr>
        <p:spPr/>
        <p:txBody>
          <a:bodyPr>
            <a:normAutofit/>
          </a:bodyPr>
          <a:lstStyle/>
          <a:p>
            <a:r>
              <a:rPr lang="ja-JP" altLang="en-US" dirty="0"/>
              <a:t>目標金額 </a:t>
            </a:r>
            <a:r>
              <a:rPr lang="en-US" altLang="ja-JP" dirty="0"/>
              <a:t>300,000</a:t>
            </a:r>
            <a:r>
              <a:rPr lang="ja-JP" altLang="en-US" dirty="0"/>
              <a:t>円 ・</a:t>
            </a:r>
            <a:br>
              <a:rPr lang="en-US" altLang="ja-JP" dirty="0"/>
            </a:br>
            <a:endParaRPr kumimoji="1" lang="ja-JP" altLang="en-US" dirty="0"/>
          </a:p>
        </p:txBody>
      </p:sp>
      <p:pic>
        <p:nvPicPr>
          <p:cNvPr id="5" name="コンテンツ プレースホルダー 4">
            <a:extLst>
              <a:ext uri="{FF2B5EF4-FFF2-40B4-BE49-F238E27FC236}">
                <a16:creationId xmlns:a16="http://schemas.microsoft.com/office/drawing/2014/main" id="{98E0D323-A2CC-3B0C-BE80-C4591D527CAF}"/>
              </a:ext>
            </a:extLst>
          </p:cNvPr>
          <p:cNvPicPr>
            <a:picLocks noGrp="1" noChangeAspect="1"/>
          </p:cNvPicPr>
          <p:nvPr>
            <p:ph idx="1"/>
          </p:nvPr>
        </p:nvPicPr>
        <p:blipFill>
          <a:blip r:embed="rId2"/>
          <a:stretch>
            <a:fillRect/>
          </a:stretch>
        </p:blipFill>
        <p:spPr>
          <a:xfrm>
            <a:off x="1215160" y="1208690"/>
            <a:ext cx="9610496" cy="4859153"/>
          </a:xfrm>
        </p:spPr>
      </p:pic>
    </p:spTree>
    <p:extLst>
      <p:ext uri="{BB962C8B-B14F-4D97-AF65-F5344CB8AC3E}">
        <p14:creationId xmlns:p14="http://schemas.microsoft.com/office/powerpoint/2010/main" val="2795337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E48B74-9057-8B9B-B013-B2388B0BA485}"/>
              </a:ext>
            </a:extLst>
          </p:cNvPr>
          <p:cNvSpPr>
            <a:spLocks noGrp="1"/>
          </p:cNvSpPr>
          <p:nvPr>
            <p:ph type="title"/>
          </p:nvPr>
        </p:nvSpPr>
        <p:spPr>
          <a:xfrm>
            <a:off x="662151" y="1258504"/>
            <a:ext cx="11059511" cy="1789496"/>
          </a:xfrm>
        </p:spPr>
        <p:txBody>
          <a:bodyPr>
            <a:noAutofit/>
          </a:bodyPr>
          <a:lstStyle/>
          <a:p>
            <a:pPr algn="ctr"/>
            <a:r>
              <a:rPr kumimoji="1" lang="ja-JP" altLang="en-US" sz="6000" dirty="0">
                <a:latin typeface="Ｃ＆Ｇ由紀葉太楷書体" panose="02000600000000000000" pitchFamily="2" charset="-128"/>
                <a:ea typeface="Ｃ＆Ｇ由紀葉太楷書体" panose="02000600000000000000" pitchFamily="2" charset="-128"/>
              </a:rPr>
              <a:t>ご清聴ありがとうございました</a:t>
            </a:r>
          </a:p>
        </p:txBody>
      </p:sp>
      <p:sp>
        <p:nvSpPr>
          <p:cNvPr id="3" name="タイトル 1">
            <a:extLst>
              <a:ext uri="{FF2B5EF4-FFF2-40B4-BE49-F238E27FC236}">
                <a16:creationId xmlns:a16="http://schemas.microsoft.com/office/drawing/2014/main" id="{C4A543DD-C41F-16D5-1C4A-9E8CAB2B27A9}"/>
              </a:ext>
            </a:extLst>
          </p:cNvPr>
          <p:cNvSpPr txBox="1">
            <a:spLocks/>
          </p:cNvSpPr>
          <p:nvPr/>
        </p:nvSpPr>
        <p:spPr>
          <a:xfrm>
            <a:off x="880243" y="41278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b="1" dirty="0">
                <a:latin typeface="+mj-ea"/>
              </a:rPr>
              <a:t>ＮＰＯシルバーアドバイザーネット大阪</a:t>
            </a:r>
          </a:p>
        </p:txBody>
      </p:sp>
      <p:sp>
        <p:nvSpPr>
          <p:cNvPr id="6" name="テキスト ボックス 5">
            <a:extLst>
              <a:ext uri="{FF2B5EF4-FFF2-40B4-BE49-F238E27FC236}">
                <a16:creationId xmlns:a16="http://schemas.microsoft.com/office/drawing/2014/main" id="{817A9FD6-928A-61EF-BF14-B014F94B796E}"/>
              </a:ext>
            </a:extLst>
          </p:cNvPr>
          <p:cNvSpPr txBox="1"/>
          <p:nvPr/>
        </p:nvSpPr>
        <p:spPr>
          <a:xfrm>
            <a:off x="4782207" y="2974429"/>
            <a:ext cx="2333298" cy="1323439"/>
          </a:xfrm>
          <a:prstGeom prst="rect">
            <a:avLst/>
          </a:prstGeom>
          <a:noFill/>
        </p:spPr>
        <p:txBody>
          <a:bodyPr wrap="square" rtlCol="0">
            <a:spAutoFit/>
          </a:bodyPr>
          <a:lstStyle/>
          <a:p>
            <a:r>
              <a:rPr kumimoji="1" lang="ja-JP" altLang="en-US" sz="8000" dirty="0">
                <a:latin typeface="AR P悠々ゴシック体04E" panose="040B0900000000000000" pitchFamily="50" charset="-128"/>
                <a:ea typeface="AR P悠々ゴシック体04E" panose="040B0900000000000000" pitchFamily="50" charset="-128"/>
              </a:rPr>
              <a:t>ＦＩＮ</a:t>
            </a:r>
          </a:p>
        </p:txBody>
      </p:sp>
    </p:spTree>
    <p:extLst>
      <p:ext uri="{BB962C8B-B14F-4D97-AF65-F5344CB8AC3E}">
        <p14:creationId xmlns:p14="http://schemas.microsoft.com/office/powerpoint/2010/main" val="3664075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9B3A42-E4DF-0191-BBEE-2CA4D658944A}"/>
              </a:ext>
            </a:extLst>
          </p:cNvPr>
          <p:cNvSpPr>
            <a:spLocks noGrp="1"/>
          </p:cNvSpPr>
          <p:nvPr>
            <p:ph type="title"/>
          </p:nvPr>
        </p:nvSpPr>
        <p:spPr>
          <a:xfrm>
            <a:off x="2067911" y="543801"/>
            <a:ext cx="5299841" cy="927647"/>
          </a:xfrm>
        </p:spPr>
        <p:txBody>
          <a:bodyPr/>
          <a:lstStyle/>
          <a:p>
            <a:r>
              <a:rPr kumimoji="1" lang="en-US" altLang="ja-JP" dirty="0"/>
              <a:t>INDEX</a:t>
            </a:r>
            <a:endParaRPr kumimoji="1" lang="ja-JP" altLang="en-US" dirty="0"/>
          </a:p>
        </p:txBody>
      </p:sp>
      <p:sp>
        <p:nvSpPr>
          <p:cNvPr id="3" name="コンテンツ プレースホルダー 2">
            <a:extLst>
              <a:ext uri="{FF2B5EF4-FFF2-40B4-BE49-F238E27FC236}">
                <a16:creationId xmlns:a16="http://schemas.microsoft.com/office/drawing/2014/main" id="{D2A7840D-3D88-BB57-4755-AC152F9D3C9F}"/>
              </a:ext>
            </a:extLst>
          </p:cNvPr>
          <p:cNvSpPr>
            <a:spLocks noGrp="1"/>
          </p:cNvSpPr>
          <p:nvPr>
            <p:ph idx="1"/>
          </p:nvPr>
        </p:nvSpPr>
        <p:spPr>
          <a:xfrm>
            <a:off x="2589212" y="1471448"/>
            <a:ext cx="8915400" cy="4918841"/>
          </a:xfrm>
        </p:spPr>
        <p:txBody>
          <a:bodyPr>
            <a:normAutofit fontScale="92500"/>
          </a:bodyPr>
          <a:lstStyle/>
          <a:p>
            <a:r>
              <a:rPr kumimoji="1" lang="ja-JP" altLang="en-US" sz="3900" dirty="0"/>
              <a:t>①ウクライナ避難民支援</a:t>
            </a:r>
            <a:endParaRPr kumimoji="1" lang="en-US" altLang="ja-JP" sz="3900" dirty="0"/>
          </a:p>
          <a:p>
            <a:r>
              <a:rPr lang="ja-JP" altLang="en-US" sz="3900" dirty="0"/>
              <a:t>②ウクライナ避難民支援プロジェクト</a:t>
            </a:r>
            <a:endParaRPr lang="en-US" altLang="ja-JP" sz="3900" dirty="0"/>
          </a:p>
          <a:p>
            <a:r>
              <a:rPr lang="ja-JP" altLang="en-US" sz="3900" dirty="0"/>
              <a:t>③避難民支援スケジュール</a:t>
            </a:r>
            <a:endParaRPr lang="en-US" altLang="ja-JP" sz="3900" dirty="0"/>
          </a:p>
          <a:p>
            <a:r>
              <a:rPr lang="ja-JP" altLang="en-US" sz="3900" dirty="0"/>
              <a:t>④活動団体紹介</a:t>
            </a:r>
            <a:endParaRPr lang="en-US" altLang="ja-JP" sz="3900" dirty="0"/>
          </a:p>
          <a:p>
            <a:r>
              <a:rPr lang="ja-JP" altLang="en-US" sz="3900" dirty="0"/>
              <a:t>⑤活動支援団体</a:t>
            </a:r>
            <a:endParaRPr lang="en-US" altLang="ja-JP" sz="3900" dirty="0"/>
          </a:p>
          <a:p>
            <a:r>
              <a:rPr lang="ja-JP" altLang="en-US" sz="3900" dirty="0"/>
              <a:t>⑥活動実施１・ハロインパーティ　招待</a:t>
            </a:r>
            <a:endParaRPr lang="en-US" altLang="ja-JP" sz="3900" dirty="0"/>
          </a:p>
          <a:p>
            <a:r>
              <a:rPr lang="ja-JP" altLang="en-US" sz="3900" dirty="0"/>
              <a:t>⑦活動実施２・日本料理講習会　　招待</a:t>
            </a:r>
            <a:endParaRPr lang="en-US" altLang="ja-JP" sz="3900" dirty="0"/>
          </a:p>
          <a:p>
            <a:endParaRPr lang="en-US" altLang="ja-JP" dirty="0"/>
          </a:p>
          <a:p>
            <a:endParaRPr lang="en-US" altLang="ja-JP" dirty="0"/>
          </a:p>
          <a:p>
            <a:endParaRPr lang="en-US" altLang="ja-JP" dirty="0"/>
          </a:p>
          <a:p>
            <a:endParaRPr lang="en-US" altLang="ja-JP" dirty="0"/>
          </a:p>
          <a:p>
            <a:endParaRPr lang="en-US" altLang="ja-JP" dirty="0"/>
          </a:p>
          <a:p>
            <a:endParaRPr kumimoji="1" lang="ja-JP" altLang="en-US" dirty="0"/>
          </a:p>
        </p:txBody>
      </p:sp>
    </p:spTree>
    <p:extLst>
      <p:ext uri="{BB962C8B-B14F-4D97-AF65-F5344CB8AC3E}">
        <p14:creationId xmlns:p14="http://schemas.microsoft.com/office/powerpoint/2010/main" val="2020148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EF8763-CE61-F9F3-59F7-77DAE5EDDB27}"/>
              </a:ext>
            </a:extLst>
          </p:cNvPr>
          <p:cNvSpPr>
            <a:spLocks noGrp="1"/>
          </p:cNvSpPr>
          <p:nvPr>
            <p:ph type="title"/>
          </p:nvPr>
        </p:nvSpPr>
        <p:spPr>
          <a:xfrm>
            <a:off x="838200" y="365126"/>
            <a:ext cx="10515600" cy="932334"/>
          </a:xfrm>
        </p:spPr>
        <p:txBody>
          <a:bodyPr/>
          <a:lstStyle/>
          <a:p>
            <a:pPr algn="ctr"/>
            <a:r>
              <a:rPr kumimoji="1" lang="ja-JP" altLang="en-US" dirty="0">
                <a:solidFill>
                  <a:srgbClr val="FF0000"/>
                </a:solidFill>
              </a:rPr>
              <a:t>■１</a:t>
            </a:r>
            <a:r>
              <a:rPr kumimoji="1" lang="en-US" altLang="ja-JP" dirty="0"/>
              <a:t>-</a:t>
            </a:r>
            <a:r>
              <a:rPr kumimoji="1" lang="ja-JP" altLang="en-US" dirty="0"/>
              <a:t>ウクライナ避難民支援の実施</a:t>
            </a:r>
          </a:p>
        </p:txBody>
      </p:sp>
      <p:sp>
        <p:nvSpPr>
          <p:cNvPr id="4" name="テキスト ボックス 3">
            <a:extLst>
              <a:ext uri="{FF2B5EF4-FFF2-40B4-BE49-F238E27FC236}">
                <a16:creationId xmlns:a16="http://schemas.microsoft.com/office/drawing/2014/main" id="{53300D55-353D-439F-325D-7128E6885ED7}"/>
              </a:ext>
            </a:extLst>
          </p:cNvPr>
          <p:cNvSpPr txBox="1"/>
          <p:nvPr/>
        </p:nvSpPr>
        <p:spPr>
          <a:xfrm>
            <a:off x="977461" y="1067338"/>
            <a:ext cx="10993821" cy="5693866"/>
          </a:xfrm>
          <a:prstGeom prst="rect">
            <a:avLst/>
          </a:prstGeom>
          <a:noFill/>
        </p:spPr>
        <p:txBody>
          <a:bodyPr wrap="square">
            <a:spAutoFit/>
          </a:bodyPr>
          <a:lstStyle/>
          <a:p>
            <a:r>
              <a:rPr lang="ja-JP" altLang="en-US" sz="2800" b="0" i="0" dirty="0">
                <a:solidFill>
                  <a:srgbClr val="222222"/>
                </a:solidFill>
                <a:effectLst/>
                <a:latin typeface="Noto Sans JP"/>
              </a:rPr>
              <a:t>　①ウ</a:t>
            </a:r>
            <a:r>
              <a:rPr lang="ja-JP" altLang="en-US" sz="2400" b="0" i="0" dirty="0">
                <a:solidFill>
                  <a:srgbClr val="222222"/>
                </a:solidFill>
                <a:effectLst/>
                <a:latin typeface="Noto Sans JP"/>
              </a:rPr>
              <a:t>クライナから関西に</a:t>
            </a:r>
            <a:r>
              <a:rPr lang="en-US" altLang="ja-JP" sz="2400" b="0" i="0" dirty="0">
                <a:solidFill>
                  <a:srgbClr val="222222"/>
                </a:solidFill>
                <a:effectLst/>
                <a:latin typeface="Noto Sans JP"/>
              </a:rPr>
              <a:t>200</a:t>
            </a:r>
            <a:r>
              <a:rPr lang="ja-JP" altLang="en-US" sz="2400" b="0" i="0" dirty="0">
                <a:solidFill>
                  <a:srgbClr val="222222"/>
                </a:solidFill>
                <a:effectLst/>
                <a:latin typeface="Noto Sans JP"/>
              </a:rPr>
              <a:t>名近い人々が避難されてきています。その方達　</a:t>
            </a:r>
            <a:endParaRPr lang="en-US" altLang="ja-JP" sz="2400" b="0" i="0" dirty="0">
              <a:solidFill>
                <a:srgbClr val="222222"/>
              </a:solidFill>
              <a:effectLst/>
              <a:latin typeface="Noto Sans JP"/>
            </a:endParaRPr>
          </a:p>
          <a:p>
            <a:r>
              <a:rPr lang="ja-JP" altLang="en-US" sz="2400" dirty="0">
                <a:solidFill>
                  <a:srgbClr val="222222"/>
                </a:solidFill>
                <a:latin typeface="Noto Sans JP"/>
              </a:rPr>
              <a:t>　</a:t>
            </a:r>
            <a:r>
              <a:rPr lang="ja-JP" altLang="en-US" sz="2400" b="0" i="0" dirty="0">
                <a:solidFill>
                  <a:srgbClr val="222222"/>
                </a:solidFill>
                <a:effectLst/>
                <a:latin typeface="Noto Sans JP"/>
              </a:rPr>
              <a:t>に寄り添い困りごとを解決したり、日本に来て良かったと思って貰えるよう　</a:t>
            </a:r>
            <a:endParaRPr lang="en-US" altLang="ja-JP" sz="2400" b="0" i="0" dirty="0">
              <a:solidFill>
                <a:srgbClr val="222222"/>
              </a:solidFill>
              <a:effectLst/>
              <a:latin typeface="Noto Sans JP"/>
            </a:endParaRPr>
          </a:p>
          <a:p>
            <a:r>
              <a:rPr lang="ja-JP" altLang="en-US" sz="2400" dirty="0">
                <a:solidFill>
                  <a:srgbClr val="222222"/>
                </a:solidFill>
                <a:latin typeface="Noto Sans JP"/>
              </a:rPr>
              <a:t>　</a:t>
            </a:r>
            <a:r>
              <a:rPr lang="ja-JP" altLang="en-US" sz="2400" b="0" i="0" dirty="0">
                <a:solidFill>
                  <a:srgbClr val="222222"/>
                </a:solidFill>
                <a:effectLst/>
                <a:latin typeface="Noto Sans JP"/>
              </a:rPr>
              <a:t>支援活動を行います。</a:t>
            </a:r>
            <a:endParaRPr lang="en-US" altLang="ja-JP" sz="2400" b="0" i="0" dirty="0">
              <a:solidFill>
                <a:srgbClr val="222222"/>
              </a:solidFill>
              <a:effectLst/>
              <a:latin typeface="Noto Sans JP"/>
            </a:endParaRPr>
          </a:p>
          <a:p>
            <a:endParaRPr lang="en-US" altLang="ja-JP" sz="2400" b="0" i="0" dirty="0">
              <a:solidFill>
                <a:srgbClr val="222222"/>
              </a:solidFill>
              <a:effectLst/>
              <a:latin typeface="Noto Sans JP"/>
            </a:endParaRPr>
          </a:p>
          <a:p>
            <a:r>
              <a:rPr lang="ja-JP" altLang="en-US" sz="2400" dirty="0">
                <a:solidFill>
                  <a:srgbClr val="222222"/>
                </a:solidFill>
                <a:latin typeface="Noto Sans JP"/>
              </a:rPr>
              <a:t>　②</a:t>
            </a:r>
            <a:r>
              <a:rPr lang="ja-JP" altLang="en-US" sz="2400" b="0" i="0" dirty="0">
                <a:solidFill>
                  <a:srgbClr val="222222"/>
                </a:solidFill>
                <a:effectLst/>
                <a:latin typeface="Noto Sans JP"/>
              </a:rPr>
              <a:t>日本とウクライナの文化交流や仕事のマッチングイベントや、その方達が</a:t>
            </a:r>
            <a:endParaRPr lang="en-US" altLang="ja-JP" sz="2400" b="0" i="0" dirty="0">
              <a:solidFill>
                <a:srgbClr val="222222"/>
              </a:solidFill>
              <a:effectLst/>
              <a:latin typeface="Noto Sans JP"/>
            </a:endParaRPr>
          </a:p>
          <a:p>
            <a:r>
              <a:rPr lang="ja-JP" altLang="en-US" sz="2400" dirty="0">
                <a:solidFill>
                  <a:srgbClr val="222222"/>
                </a:solidFill>
                <a:latin typeface="Noto Sans JP"/>
              </a:rPr>
              <a:t>　</a:t>
            </a:r>
            <a:r>
              <a:rPr lang="ja-JP" altLang="en-US" sz="2400" b="0" i="0" dirty="0">
                <a:solidFill>
                  <a:srgbClr val="222222"/>
                </a:solidFill>
                <a:effectLst/>
                <a:latin typeface="Noto Sans JP"/>
              </a:rPr>
              <a:t>望まれるようなイベントを実施致します。</a:t>
            </a:r>
            <a:endParaRPr lang="en-US" altLang="ja-JP" sz="2400" b="0" i="0" dirty="0">
              <a:solidFill>
                <a:srgbClr val="222222"/>
              </a:solidFill>
              <a:effectLst/>
              <a:latin typeface="Noto Sans JP"/>
            </a:endParaRPr>
          </a:p>
          <a:p>
            <a:endParaRPr lang="en-US" altLang="ja-JP" sz="2400" b="0" i="0" dirty="0">
              <a:solidFill>
                <a:srgbClr val="222222"/>
              </a:solidFill>
              <a:effectLst/>
              <a:latin typeface="Noto Sans JP"/>
            </a:endParaRPr>
          </a:p>
          <a:p>
            <a:r>
              <a:rPr lang="ja-JP" altLang="en-US" sz="2400" dirty="0">
                <a:solidFill>
                  <a:srgbClr val="222222"/>
                </a:solidFill>
                <a:latin typeface="Noto Sans JP"/>
              </a:rPr>
              <a:t>　③</a:t>
            </a:r>
            <a:r>
              <a:rPr lang="ja-JP" altLang="en-US" sz="2400" b="0" i="0" dirty="0">
                <a:solidFill>
                  <a:srgbClr val="222222"/>
                </a:solidFill>
                <a:effectLst/>
                <a:latin typeface="Noto Sans JP"/>
              </a:rPr>
              <a:t>現状の生活支援は日本財団からの支援金でまかなわれていましたが、</a:t>
            </a:r>
            <a:endParaRPr lang="en-US" altLang="ja-JP" sz="2400" b="0" i="0" dirty="0">
              <a:solidFill>
                <a:srgbClr val="222222"/>
              </a:solidFill>
              <a:effectLst/>
              <a:latin typeface="Noto Sans JP"/>
            </a:endParaRPr>
          </a:p>
          <a:p>
            <a:r>
              <a:rPr lang="ja-JP" altLang="en-US" sz="2400" dirty="0">
                <a:solidFill>
                  <a:srgbClr val="222222"/>
                </a:solidFill>
                <a:latin typeface="Noto Sans JP"/>
              </a:rPr>
              <a:t>　</a:t>
            </a:r>
            <a:r>
              <a:rPr lang="ja-JP" altLang="en-US" sz="2400" b="0" i="0" dirty="0">
                <a:solidFill>
                  <a:srgbClr val="222222"/>
                </a:solidFill>
                <a:effectLst/>
                <a:latin typeface="Noto Sans JP"/>
              </a:rPr>
              <a:t>いつまでも続かず</a:t>
            </a:r>
            <a:r>
              <a:rPr lang="ja-JP" altLang="en-US" sz="2400" dirty="0">
                <a:solidFill>
                  <a:srgbClr val="222222"/>
                </a:solidFill>
                <a:latin typeface="Noto Sans JP"/>
              </a:rPr>
              <a:t>、</a:t>
            </a:r>
            <a:r>
              <a:rPr lang="ja-JP" altLang="en-US" sz="2400" b="0" i="0" dirty="0">
                <a:solidFill>
                  <a:srgbClr val="222222"/>
                </a:solidFill>
                <a:effectLst/>
                <a:latin typeface="Noto Sans JP"/>
              </a:rPr>
              <a:t>明日の生活の不安を抱いている方が殆どです。</a:t>
            </a:r>
            <a:endParaRPr lang="en-US" altLang="ja-JP" sz="2400" b="0" i="0" dirty="0">
              <a:solidFill>
                <a:srgbClr val="222222"/>
              </a:solidFill>
              <a:effectLst/>
              <a:latin typeface="Noto Sans JP"/>
            </a:endParaRPr>
          </a:p>
          <a:p>
            <a:r>
              <a:rPr lang="ja-JP" altLang="en-US" sz="2400" dirty="0">
                <a:solidFill>
                  <a:srgbClr val="222222"/>
                </a:solidFill>
                <a:latin typeface="Noto Sans JP"/>
              </a:rPr>
              <a:t>　</a:t>
            </a:r>
            <a:r>
              <a:rPr lang="ja-JP" altLang="en-US" sz="2400" b="0" i="0" dirty="0">
                <a:solidFill>
                  <a:srgbClr val="222222"/>
                </a:solidFill>
                <a:effectLst/>
                <a:latin typeface="Noto Sans JP"/>
              </a:rPr>
              <a:t>子ども達も慣れない地での生活でストレスも多く、文化や言葉の壁からなか</a:t>
            </a:r>
            <a:endParaRPr lang="en-US" altLang="ja-JP" sz="2400" b="0" i="0" dirty="0">
              <a:solidFill>
                <a:srgbClr val="222222"/>
              </a:solidFill>
              <a:effectLst/>
              <a:latin typeface="Noto Sans JP"/>
            </a:endParaRPr>
          </a:p>
          <a:p>
            <a:r>
              <a:rPr lang="ja-JP" altLang="en-US" sz="2400" dirty="0">
                <a:solidFill>
                  <a:srgbClr val="222222"/>
                </a:solidFill>
                <a:latin typeface="Noto Sans JP"/>
              </a:rPr>
              <a:t>　</a:t>
            </a:r>
            <a:r>
              <a:rPr lang="ja-JP" altLang="en-US" sz="2400" b="0" i="0" dirty="0">
                <a:solidFill>
                  <a:srgbClr val="222222"/>
                </a:solidFill>
                <a:effectLst/>
                <a:latin typeface="Noto Sans JP"/>
              </a:rPr>
              <a:t>なか地域に溶け込めない状況にあります。</a:t>
            </a:r>
            <a:endParaRPr lang="en-US" altLang="ja-JP" sz="2400" b="0" i="0" dirty="0">
              <a:solidFill>
                <a:srgbClr val="222222"/>
              </a:solidFill>
              <a:effectLst/>
              <a:latin typeface="Noto Sans JP"/>
            </a:endParaRPr>
          </a:p>
          <a:p>
            <a:endParaRPr lang="en-US" altLang="ja-JP" sz="2400" b="0" i="0" dirty="0">
              <a:solidFill>
                <a:srgbClr val="222222"/>
              </a:solidFill>
              <a:effectLst/>
              <a:latin typeface="Noto Sans JP"/>
            </a:endParaRPr>
          </a:p>
          <a:p>
            <a:r>
              <a:rPr lang="ja-JP" altLang="en-US" sz="2400" dirty="0">
                <a:solidFill>
                  <a:srgbClr val="222222"/>
                </a:solidFill>
                <a:latin typeface="Noto Sans JP"/>
              </a:rPr>
              <a:t>　④</a:t>
            </a:r>
            <a:r>
              <a:rPr lang="ja-JP" altLang="en-US" sz="2400" b="0" i="0" dirty="0">
                <a:solidFill>
                  <a:srgbClr val="222222"/>
                </a:solidFill>
                <a:effectLst/>
                <a:latin typeface="Noto Sans JP"/>
              </a:rPr>
              <a:t>言葉の壁は日本語教育センターや国際交流センターの日本語教育で補える</a:t>
            </a:r>
            <a:endParaRPr lang="en-US" altLang="ja-JP" sz="2400" b="0" i="0" dirty="0">
              <a:solidFill>
                <a:srgbClr val="222222"/>
              </a:solidFill>
              <a:effectLst/>
              <a:latin typeface="Noto Sans JP"/>
            </a:endParaRPr>
          </a:p>
          <a:p>
            <a:r>
              <a:rPr lang="ja-JP" altLang="en-US" sz="2400" dirty="0">
                <a:solidFill>
                  <a:srgbClr val="222222"/>
                </a:solidFill>
                <a:latin typeface="Noto Sans JP"/>
              </a:rPr>
              <a:t>　</a:t>
            </a:r>
            <a:r>
              <a:rPr lang="ja-JP" altLang="en-US" sz="2400" b="0" i="0" dirty="0">
                <a:solidFill>
                  <a:srgbClr val="222222"/>
                </a:solidFill>
                <a:effectLst/>
                <a:latin typeface="Noto Sans JP"/>
              </a:rPr>
              <a:t>ので、そのような活動にも協力しながら孤立化を防ぐイベント活動を実施し</a:t>
            </a:r>
            <a:endParaRPr lang="en-US" altLang="ja-JP" sz="2400" b="0" i="0" dirty="0">
              <a:solidFill>
                <a:srgbClr val="222222"/>
              </a:solidFill>
              <a:effectLst/>
              <a:latin typeface="Noto Sans JP"/>
            </a:endParaRPr>
          </a:p>
          <a:p>
            <a:r>
              <a:rPr lang="ja-JP" altLang="en-US" sz="2400" dirty="0">
                <a:solidFill>
                  <a:srgbClr val="222222"/>
                </a:solidFill>
                <a:latin typeface="Noto Sans JP"/>
              </a:rPr>
              <a:t>　</a:t>
            </a:r>
            <a:r>
              <a:rPr lang="ja-JP" altLang="en-US" sz="2400" b="0" i="0" dirty="0">
                <a:solidFill>
                  <a:srgbClr val="222222"/>
                </a:solidFill>
                <a:effectLst/>
                <a:latin typeface="Noto Sans JP"/>
              </a:rPr>
              <a:t>ていきます。</a:t>
            </a:r>
            <a:endParaRPr lang="ja-JP" altLang="en-US" sz="2400" dirty="0"/>
          </a:p>
        </p:txBody>
      </p:sp>
    </p:spTree>
    <p:extLst>
      <p:ext uri="{BB962C8B-B14F-4D97-AF65-F5344CB8AC3E}">
        <p14:creationId xmlns:p14="http://schemas.microsoft.com/office/powerpoint/2010/main" val="3799021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29CB09-9CB9-0FFE-0327-0400FA38C513}"/>
              </a:ext>
            </a:extLst>
          </p:cNvPr>
          <p:cNvSpPr>
            <a:spLocks noGrp="1"/>
          </p:cNvSpPr>
          <p:nvPr>
            <p:ph type="title"/>
          </p:nvPr>
        </p:nvSpPr>
        <p:spPr/>
        <p:txBody>
          <a:bodyPr/>
          <a:lstStyle/>
          <a:p>
            <a:endParaRPr kumimoji="1" lang="ja-JP" altLang="en-US"/>
          </a:p>
        </p:txBody>
      </p:sp>
      <p:pic>
        <p:nvPicPr>
          <p:cNvPr id="3" name="図 2">
            <a:extLst>
              <a:ext uri="{FF2B5EF4-FFF2-40B4-BE49-F238E27FC236}">
                <a16:creationId xmlns:a16="http://schemas.microsoft.com/office/drawing/2014/main" id="{689D033A-4157-FF17-14E0-639401A7D1C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7958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582BC0-AACB-46BD-BBCE-778C8C37DC8E}"/>
              </a:ext>
            </a:extLst>
          </p:cNvPr>
          <p:cNvSpPr>
            <a:spLocks noGrp="1"/>
          </p:cNvSpPr>
          <p:nvPr>
            <p:ph type="title"/>
          </p:nvPr>
        </p:nvSpPr>
        <p:spPr>
          <a:xfrm>
            <a:off x="2592924" y="624110"/>
            <a:ext cx="8911687" cy="668662"/>
          </a:xfrm>
        </p:spPr>
        <p:txBody>
          <a:bodyPr>
            <a:normAutofit/>
          </a:bodyPr>
          <a:lstStyle/>
          <a:p>
            <a:r>
              <a:rPr lang="ja-JP" altLang="en-US" u="sng" kern="100" dirty="0">
                <a:solidFill>
                  <a:srgbClr val="FF0000"/>
                </a:solidFill>
                <a:effectLst/>
                <a:latin typeface="+mj-ea"/>
                <a:cs typeface="Arial" panose="020B0604020202020204" pitchFamily="34" charset="0"/>
              </a:rPr>
              <a:t>■２</a:t>
            </a:r>
            <a:r>
              <a:rPr lang="en-US" altLang="ja-JP" u="sng" kern="100" dirty="0">
                <a:effectLst/>
                <a:latin typeface="+mj-ea"/>
                <a:cs typeface="Arial" panose="020B0604020202020204" pitchFamily="34" charset="0"/>
              </a:rPr>
              <a:t>-</a:t>
            </a:r>
            <a:r>
              <a:rPr lang="ja-JP" altLang="ja-JP" u="sng" kern="100" dirty="0">
                <a:effectLst/>
                <a:latin typeface="+mj-ea"/>
                <a:cs typeface="Arial" panose="020B0604020202020204" pitchFamily="34" charset="0"/>
              </a:rPr>
              <a:t>ウクライナ避難民支援プロジェクト</a:t>
            </a:r>
            <a:endParaRPr kumimoji="1" lang="ja-JP" altLang="en-US" u="sng" dirty="0">
              <a:latin typeface="+mj-ea"/>
            </a:endParaRPr>
          </a:p>
        </p:txBody>
      </p:sp>
      <p:sp>
        <p:nvSpPr>
          <p:cNvPr id="4" name="テキスト ボックス 3">
            <a:extLst>
              <a:ext uri="{FF2B5EF4-FFF2-40B4-BE49-F238E27FC236}">
                <a16:creationId xmlns:a16="http://schemas.microsoft.com/office/drawing/2014/main" id="{D9E7B5CA-CE5F-415E-EC70-2E664DA57360}"/>
              </a:ext>
            </a:extLst>
          </p:cNvPr>
          <p:cNvSpPr txBox="1"/>
          <p:nvPr/>
        </p:nvSpPr>
        <p:spPr>
          <a:xfrm>
            <a:off x="525517" y="1783779"/>
            <a:ext cx="10920248" cy="2677656"/>
          </a:xfrm>
          <a:prstGeom prst="rect">
            <a:avLst/>
          </a:prstGeom>
          <a:noFill/>
        </p:spPr>
        <p:txBody>
          <a:bodyPr wrap="square">
            <a:spAutoFit/>
          </a:bodyPr>
          <a:lstStyle/>
          <a:p>
            <a:pPr marL="342900" lvl="0" indent="-342900" algn="just">
              <a:buFont typeface="+mj-ea"/>
              <a:buAutoNum type="circleNumDbPlain"/>
            </a:pPr>
            <a:r>
              <a:rPr lang="ja-JP" altLang="en-US" sz="2400" b="1" kern="100" dirty="0">
                <a:effectLst/>
                <a:latin typeface="+mn-ea"/>
                <a:cs typeface="Arial" panose="020B0604020202020204" pitchFamily="34" charset="0"/>
              </a:rPr>
              <a:t>クラウドファンディング・</a:t>
            </a:r>
            <a:r>
              <a:rPr lang="en-US" altLang="ja-JP" sz="2400" kern="100" dirty="0">
                <a:effectLst/>
                <a:latin typeface="+mn-ea"/>
                <a:cs typeface="Arial" panose="020B0604020202020204" pitchFamily="34" charset="0"/>
              </a:rPr>
              <a:t>Crowd</a:t>
            </a:r>
            <a:r>
              <a:rPr lang="ja-JP" altLang="ja-JP" sz="2400" kern="100" dirty="0">
                <a:effectLst/>
                <a:latin typeface="+mn-ea"/>
                <a:cs typeface="Arial" panose="020B0604020202020204" pitchFamily="34" charset="0"/>
              </a:rPr>
              <a:t>＝群衆　</a:t>
            </a:r>
            <a:r>
              <a:rPr lang="en-US" altLang="ja-JP" sz="2400" kern="100" dirty="0">
                <a:effectLst/>
                <a:latin typeface="+mn-ea"/>
                <a:cs typeface="Arial" panose="020B0604020202020204" pitchFamily="34" charset="0"/>
              </a:rPr>
              <a:t>funding=</a:t>
            </a:r>
            <a:r>
              <a:rPr lang="ja-JP" altLang="ja-JP" sz="2400" kern="100" dirty="0">
                <a:effectLst/>
                <a:latin typeface="+mn-ea"/>
                <a:cs typeface="Arial" panose="020B0604020202020204" pitchFamily="34" charset="0"/>
              </a:rPr>
              <a:t>資金調達　</a:t>
            </a:r>
            <a:endParaRPr lang="en-US" altLang="ja-JP" sz="2400" b="1" kern="100" dirty="0">
              <a:effectLst/>
              <a:latin typeface="+mn-ea"/>
              <a:cs typeface="Arial" panose="020B0604020202020204" pitchFamily="34" charset="0"/>
            </a:endParaRPr>
          </a:p>
          <a:p>
            <a:pPr marL="342900" lvl="0" indent="-342900" algn="just">
              <a:buFont typeface="+mj-ea"/>
              <a:buAutoNum type="circleNumDbPlain"/>
            </a:pPr>
            <a:endParaRPr lang="ja-JP" altLang="ja-JP" sz="2400" kern="100" dirty="0">
              <a:effectLst/>
              <a:latin typeface="+mn-ea"/>
              <a:cs typeface="Arial" panose="020B0604020202020204" pitchFamily="34" charset="0"/>
            </a:endParaRPr>
          </a:p>
          <a:p>
            <a:pPr marL="342900" lvl="0" indent="-342900" algn="just">
              <a:buFont typeface="+mj-ea"/>
              <a:buAutoNum type="circleNumDbPlain"/>
            </a:pPr>
            <a:r>
              <a:rPr lang="en-US" altLang="ja-JP" sz="2400" b="1" kern="100" dirty="0">
                <a:effectLst/>
                <a:latin typeface="+mn-ea"/>
                <a:cs typeface="Arial" panose="020B0604020202020204" pitchFamily="34" charset="0"/>
              </a:rPr>
              <a:t>CAMPFIRE</a:t>
            </a:r>
            <a:r>
              <a:rPr lang="ja-JP" altLang="ja-JP" sz="2400" kern="100" dirty="0">
                <a:effectLst/>
                <a:latin typeface="+mn-ea"/>
                <a:cs typeface="Arial" panose="020B0604020202020204" pitchFamily="34" charset="0"/>
              </a:rPr>
              <a:t>＝</a:t>
            </a:r>
            <a:r>
              <a:rPr lang="ja-JP" altLang="ja-JP" sz="2400" b="1" kern="100" dirty="0">
                <a:effectLst/>
                <a:latin typeface="+mn-ea"/>
                <a:cs typeface="Arial" panose="020B0604020202020204" pitchFamily="34" charset="0"/>
              </a:rPr>
              <a:t>キャンプファイヤー</a:t>
            </a:r>
            <a:r>
              <a:rPr lang="ja-JP" altLang="ja-JP" sz="2400" kern="100" dirty="0">
                <a:effectLst/>
                <a:latin typeface="+mn-ea"/>
                <a:cs typeface="Arial" panose="020B0604020202020204" pitchFamily="34" charset="0"/>
              </a:rPr>
              <a:t>　寄付金集めを代行成功報酬</a:t>
            </a:r>
            <a:r>
              <a:rPr lang="en-US" altLang="ja-JP" sz="2400" kern="100" dirty="0">
                <a:effectLst/>
                <a:latin typeface="+mn-ea"/>
                <a:cs typeface="Arial" panose="020B0604020202020204" pitchFamily="34" charset="0"/>
              </a:rPr>
              <a:t>17</a:t>
            </a:r>
            <a:r>
              <a:rPr lang="ja-JP" altLang="ja-JP" sz="2400" kern="100" dirty="0">
                <a:effectLst/>
                <a:latin typeface="+mn-ea"/>
                <a:cs typeface="Arial" panose="020B0604020202020204" pitchFamily="34" charset="0"/>
              </a:rPr>
              <a:t>％</a:t>
            </a:r>
            <a:endParaRPr lang="en-US" altLang="ja-JP" sz="2400" kern="100" dirty="0">
              <a:effectLst/>
              <a:latin typeface="+mn-ea"/>
              <a:cs typeface="Arial" panose="020B0604020202020204" pitchFamily="34" charset="0"/>
            </a:endParaRPr>
          </a:p>
          <a:p>
            <a:pPr marL="342900" lvl="0" indent="-342900" algn="just">
              <a:buFont typeface="+mj-ea"/>
              <a:buAutoNum type="circleNumDbPlain"/>
            </a:pPr>
            <a:endParaRPr lang="ja-JP" altLang="ja-JP" sz="2400" kern="100" dirty="0">
              <a:effectLst/>
              <a:latin typeface="+mn-ea"/>
              <a:cs typeface="Arial" panose="020B0604020202020204" pitchFamily="34" charset="0"/>
            </a:endParaRPr>
          </a:p>
          <a:p>
            <a:pPr marL="342900" lvl="0" indent="-342900" algn="just">
              <a:buFont typeface="+mj-ea"/>
              <a:buAutoNum type="circleNumDbPlain"/>
            </a:pPr>
            <a:r>
              <a:rPr lang="ja-JP" altLang="ja-JP" sz="2400" b="1" kern="100" dirty="0">
                <a:effectLst/>
                <a:latin typeface="+mn-ea"/>
                <a:cs typeface="Arial" panose="020B0604020202020204" pitchFamily="34" charset="0"/>
              </a:rPr>
              <a:t>ケイズハウス</a:t>
            </a:r>
            <a:r>
              <a:rPr lang="ja-JP" altLang="ja-JP" sz="2400" kern="100" dirty="0">
                <a:effectLst/>
                <a:latin typeface="+mn-ea"/>
                <a:cs typeface="Arial" panose="020B0604020202020204" pitchFamily="34" charset="0"/>
              </a:rPr>
              <a:t>＝</a:t>
            </a:r>
            <a:r>
              <a:rPr lang="en-US" altLang="ja-JP" sz="2400" kern="100" dirty="0">
                <a:effectLst/>
                <a:latin typeface="+mn-ea"/>
                <a:cs typeface="Arial" panose="020B0604020202020204" pitchFamily="34" charset="0"/>
              </a:rPr>
              <a:t>2003</a:t>
            </a:r>
            <a:r>
              <a:rPr lang="ja-JP" altLang="ja-JP" sz="2400" kern="100" dirty="0">
                <a:effectLst/>
                <a:latin typeface="+mn-ea"/>
                <a:cs typeface="Arial" panose="020B0604020202020204" pitchFamily="34" charset="0"/>
              </a:rPr>
              <a:t>年創業</a:t>
            </a:r>
          </a:p>
          <a:p>
            <a:pPr indent="133350" algn="just"/>
            <a:r>
              <a:rPr lang="ja-JP" altLang="en-US" sz="2400" kern="100" dirty="0">
                <a:latin typeface="+mn-ea"/>
                <a:cs typeface="Arial" panose="020B0604020202020204" pitchFamily="34" charset="0"/>
              </a:rPr>
              <a:t> </a:t>
            </a:r>
            <a:r>
              <a:rPr lang="ja-JP" altLang="ja-JP" sz="2400" kern="100" dirty="0">
                <a:effectLst/>
                <a:latin typeface="+mn-ea"/>
                <a:cs typeface="Arial" panose="020B0604020202020204" pitchFamily="34" charset="0"/>
              </a:rPr>
              <a:t>スポンサーとして寄付金計画達成時</a:t>
            </a:r>
            <a:r>
              <a:rPr lang="ja-JP" altLang="en-US" sz="2400" kern="100" dirty="0">
                <a:effectLst/>
                <a:latin typeface="+mn-ea"/>
                <a:cs typeface="Arial" panose="020B0604020202020204" pitchFamily="34" charset="0"/>
              </a:rPr>
              <a:t>、</a:t>
            </a:r>
            <a:r>
              <a:rPr lang="ja-JP" altLang="ja-JP" sz="2400" kern="100" dirty="0">
                <a:effectLst/>
                <a:latin typeface="+mn-ea"/>
                <a:cs typeface="Arial" panose="020B0604020202020204" pitchFamily="34" charset="0"/>
              </a:rPr>
              <a:t>計画比</a:t>
            </a:r>
            <a:r>
              <a:rPr lang="ja-JP" altLang="en-US" sz="2400" kern="100" dirty="0">
                <a:effectLst/>
                <a:latin typeface="+mn-ea"/>
                <a:cs typeface="Arial" panose="020B0604020202020204" pitchFamily="34" charset="0"/>
              </a:rPr>
              <a:t>金額</a:t>
            </a:r>
            <a:r>
              <a:rPr lang="en-US" altLang="ja-JP" sz="2400" kern="100" dirty="0">
                <a:effectLst/>
                <a:latin typeface="+mn-ea"/>
                <a:cs typeface="Arial" panose="020B0604020202020204" pitchFamily="34" charset="0"/>
              </a:rPr>
              <a:t>30</a:t>
            </a:r>
            <a:r>
              <a:rPr lang="ja-JP" altLang="en-US" sz="2400" kern="100" dirty="0">
                <a:effectLst/>
                <a:latin typeface="+mn-ea"/>
                <a:cs typeface="Arial" panose="020B0604020202020204" pitchFamily="34" charset="0"/>
              </a:rPr>
              <a:t>万助成</a:t>
            </a:r>
            <a:endParaRPr lang="en-US" altLang="ja-JP" sz="2400" kern="100" dirty="0">
              <a:effectLst/>
              <a:latin typeface="+mn-ea"/>
              <a:cs typeface="Arial" panose="020B0604020202020204" pitchFamily="34" charset="0"/>
            </a:endParaRPr>
          </a:p>
          <a:p>
            <a:pPr indent="133350" algn="just"/>
            <a:endParaRPr lang="ja-JP" altLang="ja-JP" sz="2400" kern="100" dirty="0">
              <a:effectLst/>
              <a:latin typeface="+mn-ea"/>
              <a:cs typeface="Arial" panose="020B0604020202020204" pitchFamily="34" charset="0"/>
            </a:endParaRPr>
          </a:p>
        </p:txBody>
      </p:sp>
    </p:spTree>
    <p:extLst>
      <p:ext uri="{BB962C8B-B14F-4D97-AF65-F5344CB8AC3E}">
        <p14:creationId xmlns:p14="http://schemas.microsoft.com/office/powerpoint/2010/main" val="1052247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CCD1CE5-F968-B0CC-D0FA-1738BC0D673A}"/>
              </a:ext>
            </a:extLst>
          </p:cNvPr>
          <p:cNvPicPr>
            <a:picLocks noChangeAspect="1"/>
          </p:cNvPicPr>
          <p:nvPr/>
        </p:nvPicPr>
        <p:blipFill>
          <a:blip r:embed="rId2"/>
          <a:stretch>
            <a:fillRect/>
          </a:stretch>
        </p:blipFill>
        <p:spPr>
          <a:xfrm>
            <a:off x="6057543" y="3268717"/>
            <a:ext cx="5672002" cy="3506306"/>
          </a:xfrm>
          <a:prstGeom prst="rect">
            <a:avLst/>
          </a:prstGeom>
        </p:spPr>
      </p:pic>
      <p:sp>
        <p:nvSpPr>
          <p:cNvPr id="4" name="テキスト ボックス 3">
            <a:extLst>
              <a:ext uri="{FF2B5EF4-FFF2-40B4-BE49-F238E27FC236}">
                <a16:creationId xmlns:a16="http://schemas.microsoft.com/office/drawing/2014/main" id="{D7F070B0-7D03-6098-E913-2C6E62CA6637}"/>
              </a:ext>
            </a:extLst>
          </p:cNvPr>
          <p:cNvSpPr txBox="1"/>
          <p:nvPr/>
        </p:nvSpPr>
        <p:spPr>
          <a:xfrm>
            <a:off x="867769" y="956442"/>
            <a:ext cx="11324231" cy="2308324"/>
          </a:xfrm>
          <a:prstGeom prst="rect">
            <a:avLst/>
          </a:prstGeom>
          <a:noFill/>
        </p:spPr>
        <p:txBody>
          <a:bodyPr wrap="square">
            <a:spAutoFit/>
          </a:bodyPr>
          <a:lstStyle/>
          <a:p>
            <a:r>
              <a:rPr lang="ja-JP" altLang="en-US" sz="2400" dirty="0"/>
              <a:t>①</a:t>
            </a:r>
            <a:r>
              <a:rPr lang="ja-JP" altLang="en-US" sz="2400" b="1" dirty="0"/>
              <a:t>クラウドファンディング　</a:t>
            </a:r>
            <a:r>
              <a:rPr lang="en-US" altLang="ja-JP" sz="2400" dirty="0"/>
              <a:t>Crowd</a:t>
            </a:r>
            <a:r>
              <a:rPr lang="ja-JP" altLang="en-US" sz="2400" dirty="0"/>
              <a:t>＝群衆　</a:t>
            </a:r>
            <a:r>
              <a:rPr lang="en-US" altLang="ja-JP" sz="2400" dirty="0"/>
              <a:t>funding=</a:t>
            </a:r>
            <a:r>
              <a:rPr lang="ja-JP" altLang="en-US" sz="2400" dirty="0"/>
              <a:t>資金調達　</a:t>
            </a:r>
            <a:endParaRPr lang="ja-JP" altLang="en-US" sz="2400" b="1" dirty="0"/>
          </a:p>
          <a:p>
            <a:r>
              <a:rPr lang="ja-JP" altLang="en-US" sz="2400" dirty="0"/>
              <a:t>②</a:t>
            </a:r>
            <a:r>
              <a:rPr lang="en-US" altLang="ja-JP" sz="2400" b="1" dirty="0"/>
              <a:t>CAMPFIRE</a:t>
            </a:r>
            <a:r>
              <a:rPr lang="ja-JP" altLang="en-US" sz="2400" dirty="0"/>
              <a:t>＝キャンプファイヤー　寄付金集めを代行の組織（成功報酬</a:t>
            </a:r>
            <a:r>
              <a:rPr lang="en-US" altLang="ja-JP" sz="2400" dirty="0"/>
              <a:t>17</a:t>
            </a:r>
            <a:r>
              <a:rPr lang="ja-JP" altLang="en-US" sz="2400" dirty="0"/>
              <a:t>％）</a:t>
            </a:r>
          </a:p>
          <a:p>
            <a:r>
              <a:rPr lang="ja-JP" altLang="en-US" sz="2400" dirty="0"/>
              <a:t>③</a:t>
            </a:r>
            <a:r>
              <a:rPr lang="ja-JP" altLang="en-US" sz="2400" b="1" dirty="0"/>
              <a:t>ケイズハウス</a:t>
            </a:r>
            <a:r>
              <a:rPr lang="ja-JP" altLang="en-US" sz="2400" dirty="0"/>
              <a:t>＝スポンサーとして寄付金計画達成時、計画比金額助成（</a:t>
            </a:r>
            <a:r>
              <a:rPr lang="en-US" altLang="ja-JP" sz="2400" dirty="0"/>
              <a:t>30</a:t>
            </a:r>
            <a:r>
              <a:rPr lang="ja-JP" altLang="en-US" sz="2400" dirty="0"/>
              <a:t>万）</a:t>
            </a:r>
            <a:endParaRPr lang="en-US" altLang="ja-JP" sz="2400" dirty="0"/>
          </a:p>
          <a:p>
            <a:r>
              <a:rPr lang="ja-JP" altLang="en-US" sz="2400" dirty="0"/>
              <a:t>　</a:t>
            </a:r>
            <a:r>
              <a:rPr lang="en-US" altLang="ja-JP" sz="2400" b="1" dirty="0"/>
              <a:t>CAMPFIRE</a:t>
            </a:r>
            <a:r>
              <a:rPr lang="ja-JP" altLang="en-US" sz="2400" dirty="0"/>
              <a:t>＝計画</a:t>
            </a:r>
            <a:r>
              <a:rPr lang="en-US" altLang="ja-JP" sz="2400" dirty="0"/>
              <a:t>30</a:t>
            </a:r>
            <a:r>
              <a:rPr lang="ja-JP" altLang="en-US" sz="2400" dirty="0"/>
              <a:t>万達成</a:t>
            </a:r>
            <a:r>
              <a:rPr lang="en-US" altLang="ja-JP" sz="2400" dirty="0"/>
              <a:t>.</a:t>
            </a:r>
            <a:r>
              <a:rPr lang="ja-JP" altLang="en-US" sz="2400" dirty="0"/>
              <a:t>　スポンサー・</a:t>
            </a:r>
            <a:r>
              <a:rPr lang="ja-JP" altLang="en-US" sz="2400" b="1" dirty="0"/>
              <a:t>ケイズハウス</a:t>
            </a:r>
            <a:r>
              <a:rPr lang="ja-JP" altLang="en-US" sz="2400" dirty="0"/>
              <a:t>から</a:t>
            </a:r>
            <a:endParaRPr lang="en-US" altLang="ja-JP" sz="2400" dirty="0"/>
          </a:p>
          <a:p>
            <a:r>
              <a:rPr lang="ja-JP" altLang="en-US" sz="2400" dirty="0"/>
              <a:t>　</a:t>
            </a:r>
            <a:r>
              <a:rPr lang="en-US" altLang="ja-JP" sz="2400" dirty="0"/>
              <a:t>CAMPFIRE</a:t>
            </a:r>
            <a:r>
              <a:rPr lang="ja-JP" altLang="en-US" sz="2400" dirty="0"/>
              <a:t>手数料（</a:t>
            </a:r>
            <a:r>
              <a:rPr lang="en-US" altLang="ja-JP" sz="2400" dirty="0"/>
              <a:t>17</a:t>
            </a:r>
            <a:r>
              <a:rPr lang="ja-JP" altLang="en-US" sz="2400" dirty="0"/>
              <a:t>％）と達成金</a:t>
            </a:r>
            <a:r>
              <a:rPr lang="en-US" altLang="ja-JP" sz="2400" dirty="0"/>
              <a:t>30</a:t>
            </a:r>
            <a:r>
              <a:rPr lang="ja-JP" altLang="en-US" sz="2400" dirty="0"/>
              <a:t>万＋手数料</a:t>
            </a:r>
            <a:r>
              <a:rPr lang="en-US" altLang="ja-JP" sz="2400" dirty="0"/>
              <a:t>17</a:t>
            </a:r>
            <a:r>
              <a:rPr lang="ja-JP" altLang="en-US" sz="2400" dirty="0"/>
              <a:t>％＝計</a:t>
            </a:r>
            <a:r>
              <a:rPr lang="en-US" altLang="ja-JP" sz="2400" dirty="0"/>
              <a:t>65</a:t>
            </a:r>
            <a:r>
              <a:rPr lang="ja-JP" altLang="en-US" sz="2400" dirty="0"/>
              <a:t>万で、支援企画</a:t>
            </a:r>
            <a:r>
              <a:rPr lang="en-US" altLang="ja-JP" sz="2400" dirty="0"/>
              <a:t>2</a:t>
            </a:r>
            <a:r>
              <a:rPr lang="ja-JP" altLang="en-US" sz="2400" dirty="0"/>
              <a:t>　</a:t>
            </a:r>
            <a:endParaRPr lang="en-US" altLang="ja-JP" sz="2400" dirty="0"/>
          </a:p>
          <a:p>
            <a:r>
              <a:rPr lang="ja-JP" altLang="en-US" sz="2400" dirty="0"/>
              <a:t>　つを実施、支援金の続く範囲で後</a:t>
            </a:r>
            <a:r>
              <a:rPr lang="en-US" altLang="ja-JP" sz="2400" dirty="0"/>
              <a:t>3</a:t>
            </a:r>
            <a:r>
              <a:rPr lang="ja-JP" altLang="en-US" sz="2400" dirty="0"/>
              <a:t>つほど計画中！</a:t>
            </a:r>
          </a:p>
        </p:txBody>
      </p:sp>
      <p:pic>
        <p:nvPicPr>
          <p:cNvPr id="5" name="図 4">
            <a:extLst>
              <a:ext uri="{FF2B5EF4-FFF2-40B4-BE49-F238E27FC236}">
                <a16:creationId xmlns:a16="http://schemas.microsoft.com/office/drawing/2014/main" id="{0A0AFF9A-CFFC-03E6-8554-9C39C0728892}"/>
              </a:ext>
            </a:extLst>
          </p:cNvPr>
          <p:cNvPicPr>
            <a:picLocks noChangeAspect="1"/>
          </p:cNvPicPr>
          <p:nvPr/>
        </p:nvPicPr>
        <p:blipFill>
          <a:blip r:embed="rId3"/>
          <a:stretch>
            <a:fillRect/>
          </a:stretch>
        </p:blipFill>
        <p:spPr>
          <a:xfrm>
            <a:off x="622176" y="3741683"/>
            <a:ext cx="5255413" cy="2937641"/>
          </a:xfrm>
          <a:prstGeom prst="rect">
            <a:avLst/>
          </a:prstGeom>
        </p:spPr>
      </p:pic>
      <p:sp>
        <p:nvSpPr>
          <p:cNvPr id="3" name="テキスト ボックス 2">
            <a:extLst>
              <a:ext uri="{FF2B5EF4-FFF2-40B4-BE49-F238E27FC236}">
                <a16:creationId xmlns:a16="http://schemas.microsoft.com/office/drawing/2014/main" id="{22E5206F-E58D-FF45-88CB-38CFCB00BF3C}"/>
              </a:ext>
            </a:extLst>
          </p:cNvPr>
          <p:cNvSpPr txBox="1"/>
          <p:nvPr/>
        </p:nvSpPr>
        <p:spPr>
          <a:xfrm>
            <a:off x="4109544" y="357352"/>
            <a:ext cx="4803227" cy="646331"/>
          </a:xfrm>
          <a:prstGeom prst="rect">
            <a:avLst/>
          </a:prstGeom>
          <a:noFill/>
        </p:spPr>
        <p:txBody>
          <a:bodyPr wrap="square" rtlCol="0">
            <a:spAutoFit/>
          </a:bodyPr>
          <a:lstStyle/>
          <a:p>
            <a:r>
              <a:rPr kumimoji="1" lang="ja-JP" altLang="en-US" sz="3600" dirty="0">
                <a:solidFill>
                  <a:srgbClr val="FF0000"/>
                </a:solidFill>
              </a:rPr>
              <a:t>■３</a:t>
            </a:r>
            <a:r>
              <a:rPr kumimoji="1" lang="en-US" altLang="ja-JP" sz="3600" dirty="0">
                <a:solidFill>
                  <a:srgbClr val="FF0000"/>
                </a:solidFill>
              </a:rPr>
              <a:t>-</a:t>
            </a:r>
            <a:r>
              <a:rPr kumimoji="1" lang="ja-JP" altLang="en-US" sz="3600" dirty="0"/>
              <a:t>スケジュール</a:t>
            </a:r>
          </a:p>
        </p:txBody>
      </p:sp>
    </p:spTree>
    <p:extLst>
      <p:ext uri="{BB962C8B-B14F-4D97-AF65-F5344CB8AC3E}">
        <p14:creationId xmlns:p14="http://schemas.microsoft.com/office/powerpoint/2010/main" val="837897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A96CF8-D605-0441-7257-FC3C8EE4152A}"/>
              </a:ext>
            </a:extLst>
          </p:cNvPr>
          <p:cNvSpPr>
            <a:spLocks noGrp="1"/>
          </p:cNvSpPr>
          <p:nvPr>
            <p:ph type="title"/>
          </p:nvPr>
        </p:nvSpPr>
        <p:spPr>
          <a:xfrm>
            <a:off x="1237089" y="624110"/>
            <a:ext cx="8911687" cy="1280890"/>
          </a:xfrm>
        </p:spPr>
        <p:txBody>
          <a:bodyPr/>
          <a:lstStyle/>
          <a:p>
            <a:pPr algn="ctr"/>
            <a:r>
              <a:rPr kumimoji="1" lang="ja-JP" altLang="en-US" dirty="0">
                <a:solidFill>
                  <a:srgbClr val="FF0000"/>
                </a:solidFill>
              </a:rPr>
              <a:t>■４</a:t>
            </a:r>
            <a:r>
              <a:rPr kumimoji="1" lang="en-US" altLang="ja-JP" dirty="0"/>
              <a:t>-</a:t>
            </a:r>
            <a:r>
              <a:rPr kumimoji="1" lang="ja-JP" altLang="en-US" dirty="0"/>
              <a:t>活動・団体の紹介</a:t>
            </a:r>
            <a:br>
              <a:rPr kumimoji="1" lang="en-US" altLang="ja-JP" dirty="0"/>
            </a:br>
            <a:r>
              <a:rPr kumimoji="1" lang="ja-JP" altLang="en-US" sz="3200" dirty="0"/>
              <a:t>ＮＰＯ</a:t>
            </a:r>
            <a:r>
              <a:rPr kumimoji="1" lang="en-US" altLang="ja-JP" sz="3200" dirty="0"/>
              <a:t>/</a:t>
            </a:r>
            <a:r>
              <a:rPr kumimoji="1" lang="ja-JP" altLang="en-US" sz="3200" dirty="0"/>
              <a:t>シルバーアドバイザーネット大阪とは</a:t>
            </a:r>
          </a:p>
        </p:txBody>
      </p:sp>
      <p:sp>
        <p:nvSpPr>
          <p:cNvPr id="4" name="テキスト ボックス 3">
            <a:extLst>
              <a:ext uri="{FF2B5EF4-FFF2-40B4-BE49-F238E27FC236}">
                <a16:creationId xmlns:a16="http://schemas.microsoft.com/office/drawing/2014/main" id="{34936A10-F0F2-1290-A165-8AB24445C547}"/>
              </a:ext>
            </a:extLst>
          </p:cNvPr>
          <p:cNvSpPr txBox="1"/>
          <p:nvPr/>
        </p:nvSpPr>
        <p:spPr>
          <a:xfrm>
            <a:off x="994789" y="1967419"/>
            <a:ext cx="10535059" cy="3539430"/>
          </a:xfrm>
          <a:prstGeom prst="rect">
            <a:avLst/>
          </a:prstGeom>
          <a:noFill/>
        </p:spPr>
        <p:txBody>
          <a:bodyPr wrap="square">
            <a:spAutoFit/>
          </a:bodyPr>
          <a:lstStyle/>
          <a:p>
            <a:r>
              <a:rPr lang="ja-JP" altLang="en-US" sz="3200" dirty="0">
                <a:solidFill>
                  <a:srgbClr val="262F3F"/>
                </a:solidFill>
                <a:latin typeface="+mn-ea"/>
              </a:rPr>
              <a:t>・</a:t>
            </a:r>
            <a:r>
              <a:rPr lang="ja-JP" altLang="en-US" sz="2400" b="0" i="0" dirty="0">
                <a:solidFill>
                  <a:srgbClr val="262F3F"/>
                </a:solidFill>
                <a:effectLst/>
                <a:latin typeface="+mn-ea"/>
              </a:rPr>
              <a:t>大阪に住むシニアの団体で「多文化共生社会の実現」というビジョ　</a:t>
            </a:r>
            <a:endParaRPr lang="en-US" altLang="ja-JP" sz="2400" b="0" i="0" dirty="0">
              <a:solidFill>
                <a:srgbClr val="262F3F"/>
              </a:solidFill>
              <a:effectLst/>
              <a:latin typeface="+mn-ea"/>
            </a:endParaRPr>
          </a:p>
          <a:p>
            <a:r>
              <a:rPr lang="ja-JP" altLang="en-US" sz="2400" dirty="0">
                <a:solidFill>
                  <a:srgbClr val="262F3F"/>
                </a:solidFill>
                <a:latin typeface="+mn-ea"/>
              </a:rPr>
              <a:t>　</a:t>
            </a:r>
            <a:r>
              <a:rPr lang="ja-JP" altLang="en-US" sz="2400" b="0" i="0" dirty="0">
                <a:solidFill>
                  <a:srgbClr val="262F3F"/>
                </a:solidFill>
                <a:effectLst/>
                <a:latin typeface="+mn-ea"/>
              </a:rPr>
              <a:t>ンを掲げて、様々な活動を行っています。</a:t>
            </a:r>
            <a:endParaRPr lang="en-US" altLang="ja-JP" sz="2400" b="0" i="0" dirty="0">
              <a:solidFill>
                <a:srgbClr val="262F3F"/>
              </a:solidFill>
              <a:effectLst/>
              <a:latin typeface="+mn-ea"/>
            </a:endParaRPr>
          </a:p>
          <a:p>
            <a:endParaRPr lang="en-US" altLang="ja-JP" sz="2400" b="0" i="0" dirty="0">
              <a:solidFill>
                <a:srgbClr val="262F3F"/>
              </a:solidFill>
              <a:effectLst/>
              <a:latin typeface="+mn-ea"/>
            </a:endParaRPr>
          </a:p>
          <a:p>
            <a:r>
              <a:rPr lang="ja-JP" altLang="en-US" sz="2400" b="0" i="0" dirty="0">
                <a:solidFill>
                  <a:srgbClr val="262F3F"/>
                </a:solidFill>
                <a:effectLst/>
                <a:latin typeface="+mn-ea"/>
              </a:rPr>
              <a:t>・万博協賛事業で「幸せの星」という手作りのストラップを、訪日外国人　</a:t>
            </a:r>
            <a:endParaRPr lang="en-US" altLang="ja-JP" sz="2400" b="0" i="0" dirty="0">
              <a:solidFill>
                <a:srgbClr val="262F3F"/>
              </a:solidFill>
              <a:effectLst/>
              <a:latin typeface="+mn-ea"/>
            </a:endParaRPr>
          </a:p>
          <a:p>
            <a:r>
              <a:rPr lang="ja-JP" altLang="en-US" sz="2400" dirty="0">
                <a:solidFill>
                  <a:srgbClr val="262F3F"/>
                </a:solidFill>
                <a:latin typeface="+mn-ea"/>
              </a:rPr>
              <a:t>　</a:t>
            </a:r>
            <a:r>
              <a:rPr lang="ja-JP" altLang="en-US" sz="2400" b="0" i="0" dirty="0">
                <a:solidFill>
                  <a:srgbClr val="262F3F"/>
                </a:solidFill>
                <a:effectLst/>
                <a:latin typeface="+mn-ea"/>
              </a:rPr>
              <a:t>にプレゼンして万博来場活動を始めている中で、ウクライナから日本に　</a:t>
            </a:r>
            <a:endParaRPr lang="en-US" altLang="ja-JP" sz="2400" b="0" i="0" dirty="0">
              <a:solidFill>
                <a:srgbClr val="262F3F"/>
              </a:solidFill>
              <a:effectLst/>
              <a:latin typeface="+mn-ea"/>
            </a:endParaRPr>
          </a:p>
          <a:p>
            <a:r>
              <a:rPr lang="ja-JP" altLang="en-US" sz="2400" dirty="0">
                <a:solidFill>
                  <a:srgbClr val="262F3F"/>
                </a:solidFill>
                <a:latin typeface="+mn-ea"/>
              </a:rPr>
              <a:t>　</a:t>
            </a:r>
            <a:r>
              <a:rPr lang="ja-JP" altLang="en-US" sz="2400" b="0" i="0" dirty="0">
                <a:solidFill>
                  <a:srgbClr val="262F3F"/>
                </a:solidFill>
                <a:effectLst/>
                <a:latin typeface="+mn-ea"/>
              </a:rPr>
              <a:t>避難されている方々の事を知りました。</a:t>
            </a:r>
            <a:endParaRPr lang="en-US" altLang="ja-JP" sz="2400" b="0" i="0" dirty="0">
              <a:solidFill>
                <a:srgbClr val="262F3F"/>
              </a:solidFill>
              <a:effectLst/>
              <a:latin typeface="+mn-ea"/>
            </a:endParaRPr>
          </a:p>
          <a:p>
            <a:endParaRPr lang="en-US" altLang="ja-JP" sz="2400" dirty="0">
              <a:solidFill>
                <a:srgbClr val="262F3F"/>
              </a:solidFill>
              <a:latin typeface="+mn-ea"/>
            </a:endParaRPr>
          </a:p>
          <a:p>
            <a:r>
              <a:rPr lang="ja-JP" altLang="en-US" sz="2400" b="0" i="0" dirty="0">
                <a:solidFill>
                  <a:srgbClr val="262F3F"/>
                </a:solidFill>
                <a:effectLst/>
                <a:latin typeface="+mn-ea"/>
              </a:rPr>
              <a:t>・そして幸せに暮らしているウクライナを追われ、日本に避難してきた　</a:t>
            </a:r>
            <a:endParaRPr lang="en-US" altLang="ja-JP" sz="2400" b="0" i="0" dirty="0">
              <a:solidFill>
                <a:srgbClr val="262F3F"/>
              </a:solidFill>
              <a:effectLst/>
              <a:latin typeface="+mn-ea"/>
            </a:endParaRPr>
          </a:p>
          <a:p>
            <a:r>
              <a:rPr lang="ja-JP" altLang="en-US" sz="2400" dirty="0">
                <a:solidFill>
                  <a:srgbClr val="262F3F"/>
                </a:solidFill>
                <a:latin typeface="+mn-ea"/>
              </a:rPr>
              <a:t>　</a:t>
            </a:r>
            <a:r>
              <a:rPr lang="ja-JP" altLang="en-US" sz="2400" b="0" i="0" dirty="0">
                <a:solidFill>
                  <a:srgbClr val="262F3F"/>
                </a:solidFill>
                <a:effectLst/>
                <a:latin typeface="+mn-ea"/>
              </a:rPr>
              <a:t>人々が孤立していることを知り、この活動を始めました。</a:t>
            </a:r>
            <a:endParaRPr lang="ja-JP" altLang="en-US" sz="2400" dirty="0">
              <a:latin typeface="+mn-ea"/>
            </a:endParaRPr>
          </a:p>
        </p:txBody>
      </p:sp>
      <p:pic>
        <p:nvPicPr>
          <p:cNvPr id="3" name="図 2">
            <a:extLst>
              <a:ext uri="{FF2B5EF4-FFF2-40B4-BE49-F238E27FC236}">
                <a16:creationId xmlns:a16="http://schemas.microsoft.com/office/drawing/2014/main" id="{6D1E22D1-18F6-60CF-1696-578F05A9063E}"/>
              </a:ext>
            </a:extLst>
          </p:cNvPr>
          <p:cNvPicPr>
            <a:picLocks noChangeAspect="1"/>
          </p:cNvPicPr>
          <p:nvPr/>
        </p:nvPicPr>
        <p:blipFill>
          <a:blip r:embed="rId3"/>
          <a:stretch>
            <a:fillRect/>
          </a:stretch>
        </p:blipFill>
        <p:spPr>
          <a:xfrm>
            <a:off x="10254543" y="256188"/>
            <a:ext cx="1548574" cy="1761798"/>
          </a:xfrm>
          <a:prstGeom prst="ellipse">
            <a:avLst/>
          </a:prstGeom>
          <a:ln>
            <a:noFill/>
          </a:ln>
          <a:effectLst>
            <a:softEdge rad="112500"/>
          </a:effectLst>
        </p:spPr>
      </p:pic>
      <p:pic>
        <p:nvPicPr>
          <p:cNvPr id="5" name="図 4">
            <a:extLst>
              <a:ext uri="{FF2B5EF4-FFF2-40B4-BE49-F238E27FC236}">
                <a16:creationId xmlns:a16="http://schemas.microsoft.com/office/drawing/2014/main" id="{37BA876A-2A47-2666-7DD2-EC1B64219F52}"/>
              </a:ext>
            </a:extLst>
          </p:cNvPr>
          <p:cNvPicPr>
            <a:picLocks noChangeAspect="1"/>
          </p:cNvPicPr>
          <p:nvPr/>
        </p:nvPicPr>
        <p:blipFill>
          <a:blip r:embed="rId4"/>
          <a:stretch>
            <a:fillRect/>
          </a:stretch>
        </p:blipFill>
        <p:spPr>
          <a:xfrm>
            <a:off x="9079149" y="4970698"/>
            <a:ext cx="3190249" cy="1887301"/>
          </a:xfrm>
          <a:prstGeom prst="ellipse">
            <a:avLst/>
          </a:prstGeom>
          <a:ln>
            <a:noFill/>
          </a:ln>
          <a:effectLst>
            <a:softEdge rad="112500"/>
          </a:effectLst>
        </p:spPr>
      </p:pic>
    </p:spTree>
    <p:extLst>
      <p:ext uri="{BB962C8B-B14F-4D97-AF65-F5344CB8AC3E}">
        <p14:creationId xmlns:p14="http://schemas.microsoft.com/office/powerpoint/2010/main" val="3222600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E1008E-FCCC-8CD1-94EB-CEA3DE6B2D9D}"/>
              </a:ext>
            </a:extLst>
          </p:cNvPr>
          <p:cNvSpPr>
            <a:spLocks noGrp="1"/>
          </p:cNvSpPr>
          <p:nvPr>
            <p:ph type="title"/>
          </p:nvPr>
        </p:nvSpPr>
        <p:spPr/>
        <p:txBody>
          <a:bodyPr/>
          <a:lstStyle/>
          <a:p>
            <a:endParaRPr kumimoji="1" lang="ja-JP" altLang="en-US" dirty="0"/>
          </a:p>
        </p:txBody>
      </p:sp>
      <p:pic>
        <p:nvPicPr>
          <p:cNvPr id="3" name="図 2">
            <a:extLst>
              <a:ext uri="{FF2B5EF4-FFF2-40B4-BE49-F238E27FC236}">
                <a16:creationId xmlns:a16="http://schemas.microsoft.com/office/drawing/2014/main" id="{A68DAE05-00A5-966B-AC5B-97F18DCB7BFC}"/>
              </a:ext>
            </a:extLst>
          </p:cNvPr>
          <p:cNvPicPr>
            <a:picLocks noChangeAspect="1"/>
          </p:cNvPicPr>
          <p:nvPr/>
        </p:nvPicPr>
        <p:blipFill>
          <a:blip r:embed="rId2"/>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748207140"/>
      </p:ext>
    </p:extLst>
  </p:cSld>
  <p:clrMapOvr>
    <a:masterClrMapping/>
  </p:clrMapOvr>
</p:sld>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784</TotalTime>
  <Words>1946</Words>
  <Application>Microsoft Office PowerPoint</Application>
  <PresentationFormat>ワイド画面</PresentationFormat>
  <Paragraphs>142</Paragraphs>
  <Slides>20</Slides>
  <Notes>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20</vt:i4>
      </vt:variant>
    </vt:vector>
  </HeadingPairs>
  <TitlesOfParts>
    <vt:vector size="33" baseType="lpstr">
      <vt:lpstr>-apple-system</vt:lpstr>
      <vt:lpstr>AR P悠々ゴシック体04E</vt:lpstr>
      <vt:lpstr>Ｃ＆Ｇ由紀葉太楷書体</vt:lpstr>
      <vt:lpstr>HGP創英角ﾎﾟｯﾌﾟ体</vt:lpstr>
      <vt:lpstr>HG丸ｺﾞｼｯｸM-PRO</vt:lpstr>
      <vt:lpstr>Noto Sans JP</vt:lpstr>
      <vt:lpstr>メイリオ</vt:lpstr>
      <vt:lpstr>游ゴシック</vt:lpstr>
      <vt:lpstr>游明朝</vt:lpstr>
      <vt:lpstr>Arial</vt:lpstr>
      <vt:lpstr>Century Gothic</vt:lpstr>
      <vt:lpstr>Wingdings 3</vt:lpstr>
      <vt:lpstr>ウィスプ</vt:lpstr>
      <vt:lpstr>クラウドファンディング</vt:lpstr>
      <vt:lpstr>目標金額 300,000円 ・ </vt:lpstr>
      <vt:lpstr>INDEX</vt:lpstr>
      <vt:lpstr>■１-ウクライナ避難民支援の実施</vt:lpstr>
      <vt:lpstr>PowerPoint プレゼンテーション</vt:lpstr>
      <vt:lpstr>■２-ウクライナ避難民支援プロジェクト</vt:lpstr>
      <vt:lpstr>PowerPoint プレゼンテーション</vt:lpstr>
      <vt:lpstr>■４-活動・団体の紹介 ＮＰＯ/シルバーアドバイザーネット大阪とは</vt:lpstr>
      <vt:lpstr>PowerPoint プレゼンテーション</vt:lpstr>
      <vt:lpstr>PowerPoint プレゼンテーション</vt:lpstr>
      <vt:lpstr>目標達成しました。！ ネクストゴール目指して頑張ります </vt:lpstr>
      <vt:lpstr>PowerPoint プレゼンテーション</vt:lpstr>
      <vt:lpstr>PowerPoint プレゼンテーション</vt:lpstr>
      <vt:lpstr>この活動はケイズハウスからの支援</vt:lpstr>
      <vt:lpstr>PowerPoint プレゼンテーション</vt:lpstr>
      <vt:lpstr>PowerPoint プレゼンテーション</vt:lpstr>
      <vt:lpstr>PowerPoint プレゼンテーション</vt:lpstr>
      <vt:lpstr>■7-ウクライナ避難民支援-2　 　　活動名：料理講習会</vt:lpstr>
      <vt:lpstr>ウクライナ避難民支援-2-1</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正彦 大川</dc:creator>
  <cp:lastModifiedBy>正彦 大川</cp:lastModifiedBy>
  <cp:revision>124</cp:revision>
  <cp:lastPrinted>2024-12-11T16:52:37Z</cp:lastPrinted>
  <dcterms:created xsi:type="dcterms:W3CDTF">2024-12-09T05:05:02Z</dcterms:created>
  <dcterms:modified xsi:type="dcterms:W3CDTF">2024-12-18T12:54:17Z</dcterms:modified>
</cp:coreProperties>
</file>